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1"/>
  </p:sldMasterIdLst>
  <p:notesMasterIdLst>
    <p:notesMasterId r:id="rId18"/>
  </p:notesMasterIdLst>
  <p:sldIdLst>
    <p:sldId id="267" r:id="rId2"/>
    <p:sldId id="379" r:id="rId3"/>
    <p:sldId id="380" r:id="rId4"/>
    <p:sldId id="381" r:id="rId5"/>
    <p:sldId id="376" r:id="rId6"/>
    <p:sldId id="348" r:id="rId7"/>
    <p:sldId id="378" r:id="rId8"/>
    <p:sldId id="347" r:id="rId9"/>
    <p:sldId id="375" r:id="rId10"/>
    <p:sldId id="373" r:id="rId11"/>
    <p:sldId id="382" r:id="rId12"/>
    <p:sldId id="383" r:id="rId13"/>
    <p:sldId id="384" r:id="rId14"/>
    <p:sldId id="385" r:id="rId15"/>
    <p:sldId id="353" r:id="rId16"/>
    <p:sldId id="355" r:id="rId17"/>
  </p:sldIdLst>
  <p:sldSz cx="9144000" cy="5143500" type="screen16x9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zione predefinita" id="{585EC46A-317C-DC42-8BB6-D596F49056CE}">
          <p14:sldIdLst>
            <p14:sldId id="267"/>
            <p14:sldId id="379"/>
            <p14:sldId id="380"/>
            <p14:sldId id="381"/>
            <p14:sldId id="376"/>
            <p14:sldId id="348"/>
            <p14:sldId id="378"/>
            <p14:sldId id="347"/>
            <p14:sldId id="375"/>
            <p14:sldId id="373"/>
            <p14:sldId id="382"/>
            <p14:sldId id="383"/>
            <p14:sldId id="384"/>
            <p14:sldId id="385"/>
            <p14:sldId id="353"/>
            <p14:sldId id="355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03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igelli, Dario" initials="BD" lastIdx="38" clrIdx="0">
    <p:extLst>
      <p:ext uri="{19B8F6BF-5375-455C-9EA6-DF929625EA0E}">
        <p15:presenceInfo xmlns:p15="http://schemas.microsoft.com/office/powerpoint/2012/main" xmlns="" userId="S-1-5-21-389615005-175402566-1846952604-17467" providerId="AD"/>
      </p:ext>
    </p:extLst>
  </p:cmAuthor>
  <p:cmAuthor id="2" name="Saccotelli, Annalisa" initials="SA" lastIdx="35" clrIdx="1">
    <p:extLst>
      <p:ext uri="{19B8F6BF-5375-455C-9EA6-DF929625EA0E}">
        <p15:presenceInfo xmlns:p15="http://schemas.microsoft.com/office/powerpoint/2012/main" xmlns="" userId="S-1-5-21-389615005-175402566-1846952604-9445" providerId="AD"/>
      </p:ext>
    </p:extLst>
  </p:cmAuthor>
  <p:cmAuthor id="3" name="Cavadini, Maddalena" initials="CM" lastIdx="16" clrIdx="2">
    <p:extLst>
      <p:ext uri="{19B8F6BF-5375-455C-9EA6-DF929625EA0E}">
        <p15:presenceInfo xmlns:p15="http://schemas.microsoft.com/office/powerpoint/2012/main" xmlns="" userId="S-1-5-21-389615005-175402566-1846952604-9458" providerId="AD"/>
      </p:ext>
    </p:extLst>
  </p:cmAuthor>
  <p:cmAuthor id="4" name="Negro, Alice" initials="NA" lastIdx="1" clrIdx="3">
    <p:extLst>
      <p:ext uri="{19B8F6BF-5375-455C-9EA6-DF929625EA0E}">
        <p15:presenceInfo xmlns:p15="http://schemas.microsoft.com/office/powerpoint/2012/main" xmlns="" userId="S-1-5-21-389615005-175402566-1846952604-508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15364"/>
    <a:srgbClr val="6388B3"/>
    <a:srgbClr val="FFFFFF"/>
    <a:srgbClr val="FFFF00"/>
    <a:srgbClr val="ED1C24"/>
    <a:srgbClr val="00A651"/>
    <a:srgbClr val="5F85B1"/>
    <a:srgbClr val="005392"/>
    <a:srgbClr val="E0E0E0"/>
    <a:srgbClr val="A30D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010"/>
    <p:restoredTop sz="94087" autoAdjust="0"/>
  </p:normalViewPr>
  <p:slideViewPr>
    <p:cSldViewPr snapToGrid="0" snapToObjects="1">
      <p:cViewPr varScale="1">
        <p:scale>
          <a:sx n="72" d="100"/>
          <a:sy n="72" d="100"/>
        </p:scale>
        <p:origin x="-792" y="-77"/>
      </p:cViewPr>
      <p:guideLst>
        <p:guide orient="horz" pos="103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52234-1108-4852-84B9-454A5321C13E}" type="doc">
      <dgm:prSet loTypeId="urn:microsoft.com/office/officeart/2005/8/layout/arrow2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5421B74D-BBC9-401D-B7F9-E397BD44D9EF}">
      <dgm:prSet phldrT="[Testo]" custT="1"/>
      <dgm:spPr>
        <a:xfrm>
          <a:off x="1803039" y="857996"/>
          <a:ext cx="885082" cy="244985"/>
        </a:xfrm>
        <a:prstGeom prst="rect">
          <a:avLst/>
        </a:prstGeom>
      </dgm:spPr>
      <dgm:t>
        <a:bodyPr/>
        <a:lstStyle/>
        <a:p>
          <a:pPr algn="ctr"/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Individuare opportunità</a:t>
          </a:r>
        </a:p>
      </dgm:t>
    </dgm:pt>
    <dgm:pt modelId="{A0F7AB58-1204-442F-B335-78BCB5D15AEE}" type="parTrans" cxnId="{C266573D-509E-4EAA-B433-17E64736F05A}">
      <dgm:prSet/>
      <dgm:spPr/>
      <dgm:t>
        <a:bodyPr/>
        <a:lstStyle/>
        <a:p>
          <a:endParaRPr lang="it-IT"/>
        </a:p>
      </dgm:t>
    </dgm:pt>
    <dgm:pt modelId="{32B5B581-599D-4A5A-80FC-964564E23C18}" type="sibTrans" cxnId="{C266573D-509E-4EAA-B433-17E64736F05A}">
      <dgm:prSet/>
      <dgm:spPr/>
      <dgm:t>
        <a:bodyPr/>
        <a:lstStyle/>
        <a:p>
          <a:endParaRPr lang="it-IT"/>
        </a:p>
      </dgm:t>
    </dgm:pt>
    <dgm:pt modelId="{3F50675A-54EA-42E8-B595-0B90FADF5D00}">
      <dgm:prSet phldrT="[Testo]" custT="1"/>
      <dgm:spPr>
        <a:xfrm>
          <a:off x="2793666" y="558338"/>
          <a:ext cx="823204" cy="310257"/>
        </a:xfrm>
        <a:prstGeom prst="rect">
          <a:avLst/>
        </a:prstGeom>
      </dgm:spPr>
      <dgm:t>
        <a:bodyPr/>
        <a:lstStyle/>
        <a:p>
          <a:pPr algn="ctr"/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Firma  Contratto</a:t>
          </a:r>
        </a:p>
      </dgm:t>
    </dgm:pt>
    <dgm:pt modelId="{89C3B0F7-8DB8-4CB8-A842-4AAECD7AEFC5}" type="parTrans" cxnId="{2EDF4B07-DD17-4344-8808-6CF78B7142D7}">
      <dgm:prSet/>
      <dgm:spPr/>
      <dgm:t>
        <a:bodyPr/>
        <a:lstStyle/>
        <a:p>
          <a:endParaRPr lang="it-IT"/>
        </a:p>
      </dgm:t>
    </dgm:pt>
    <dgm:pt modelId="{BB83CEB1-977A-4F27-8592-589222D3BD1C}" type="sibTrans" cxnId="{2EDF4B07-DD17-4344-8808-6CF78B7142D7}">
      <dgm:prSet/>
      <dgm:spPr/>
      <dgm:t>
        <a:bodyPr/>
        <a:lstStyle/>
        <a:p>
          <a:endParaRPr lang="it-IT"/>
        </a:p>
      </dgm:t>
    </dgm:pt>
    <dgm:pt modelId="{250F9C7B-9F02-45B9-BF78-8EE929476732}">
      <dgm:prSet phldrT="[Testo]" custT="1"/>
      <dgm:spPr>
        <a:xfrm>
          <a:off x="3702505" y="411647"/>
          <a:ext cx="1051398" cy="180999"/>
        </a:xfrm>
        <a:prstGeom prst="rect">
          <a:avLst/>
        </a:prstGeom>
      </dgm:spPr>
      <dgm:t>
        <a:bodyPr/>
        <a:lstStyle/>
        <a:p>
          <a:pPr algn="ctr"/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Produzione</a:t>
          </a:r>
        </a:p>
      </dgm:t>
    </dgm:pt>
    <dgm:pt modelId="{4C30FF91-3C97-4125-96AC-6237E5ADCBB0}" type="parTrans" cxnId="{60FDB4B7-0576-4607-9BAD-916E372ABFCA}">
      <dgm:prSet/>
      <dgm:spPr/>
      <dgm:t>
        <a:bodyPr/>
        <a:lstStyle/>
        <a:p>
          <a:endParaRPr lang="it-IT"/>
        </a:p>
      </dgm:t>
    </dgm:pt>
    <dgm:pt modelId="{A72209E5-F8C9-45D7-A4F9-D686EC2E6158}" type="sibTrans" cxnId="{60FDB4B7-0576-4607-9BAD-916E372ABFCA}">
      <dgm:prSet/>
      <dgm:spPr/>
      <dgm:t>
        <a:bodyPr/>
        <a:lstStyle/>
        <a:p>
          <a:endParaRPr lang="it-IT"/>
        </a:p>
      </dgm:t>
    </dgm:pt>
    <dgm:pt modelId="{E1FB49FE-1D8C-4809-9D95-C821F4301DB6}">
      <dgm:prSet phldrT="[Testo]" custT="1"/>
      <dgm:spPr>
        <a:xfrm>
          <a:off x="3885579" y="152296"/>
          <a:ext cx="701805" cy="1469405"/>
        </a:xfrm>
        <a:prstGeom prst="rect">
          <a:avLst/>
        </a:prstGeom>
      </dgm:spPr>
      <dgm:t>
        <a:bodyPr/>
        <a:lstStyle/>
        <a:p>
          <a:pPr algn="l"/>
          <a:endParaRPr lang="it-IT" sz="1400" b="1" kern="1200" dirty="0">
            <a:solidFill>
              <a:srgbClr val="666666"/>
            </a:solidFill>
            <a:latin typeface="Calibri" panose="020F0502020204030204"/>
            <a:ea typeface="+mn-ea"/>
            <a:cs typeface="Arial" pitchFamily="34" charset="0"/>
          </a:endParaRPr>
        </a:p>
      </dgm:t>
    </dgm:pt>
    <dgm:pt modelId="{F2297507-4A8C-4C55-ACE9-4FFF2BB7C45A}" type="sibTrans" cxnId="{005A92D6-E762-4EDB-BB08-32E41DEF590D}">
      <dgm:prSet/>
      <dgm:spPr/>
      <dgm:t>
        <a:bodyPr/>
        <a:lstStyle/>
        <a:p>
          <a:endParaRPr lang="it-IT"/>
        </a:p>
      </dgm:t>
    </dgm:pt>
    <dgm:pt modelId="{53FA5F16-2F24-4C5A-B1F6-BD591F453EF0}" type="parTrans" cxnId="{005A92D6-E762-4EDB-BB08-32E41DEF590D}">
      <dgm:prSet/>
      <dgm:spPr/>
      <dgm:t>
        <a:bodyPr/>
        <a:lstStyle/>
        <a:p>
          <a:endParaRPr lang="it-IT"/>
        </a:p>
      </dgm:t>
    </dgm:pt>
    <dgm:pt modelId="{E4A2C9D3-A35A-493E-97B3-62A299A0FC37}">
      <dgm:prSet phldrT="[Testo]" custT="1"/>
      <dgm:spPr>
        <a:xfrm>
          <a:off x="4880957" y="132026"/>
          <a:ext cx="907154" cy="194925"/>
        </a:xfrm>
        <a:prstGeom prst="rect">
          <a:avLst/>
        </a:prstGeom>
      </dgm:spPr>
      <dgm:t>
        <a:bodyPr anchor="ctr"/>
        <a:lstStyle/>
        <a:p>
          <a:pPr algn="ctr"/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Pagamento differito</a:t>
          </a:r>
        </a:p>
      </dgm:t>
    </dgm:pt>
    <dgm:pt modelId="{5BF6E60D-BD7E-4222-A91E-D11A19B39EFD}" type="sibTrans" cxnId="{C684B977-182F-46C4-BC25-AFD681AD611C}">
      <dgm:prSet/>
      <dgm:spPr/>
      <dgm:t>
        <a:bodyPr/>
        <a:lstStyle/>
        <a:p>
          <a:endParaRPr lang="it-IT"/>
        </a:p>
      </dgm:t>
    </dgm:pt>
    <dgm:pt modelId="{E58778EC-E7E9-4AE6-855C-5CA55BD96ECD}" type="parTrans" cxnId="{C684B977-182F-46C4-BC25-AFD681AD611C}">
      <dgm:prSet/>
      <dgm:spPr/>
      <dgm:t>
        <a:bodyPr/>
        <a:lstStyle/>
        <a:p>
          <a:endParaRPr lang="it-IT"/>
        </a:p>
      </dgm:t>
    </dgm:pt>
    <dgm:pt modelId="{305DBB77-9B61-47EB-B567-7985DDDB2A3D}">
      <dgm:prSet phldrT="[Testo]" custScaleX="129260" custScaleY="12076" custLinFactNeighborX="-2744" custLinFactNeighborY="-68800"/>
      <dgm:spPr>
        <a:xfrm>
          <a:off x="4880957" y="132026"/>
          <a:ext cx="907154" cy="194925"/>
        </a:xfrm>
        <a:prstGeom prst="rect">
          <a:avLst/>
        </a:prstGeom>
      </dgm:spPr>
      <dgm:t>
        <a:bodyPr/>
        <a:lstStyle/>
        <a:p>
          <a:endParaRPr lang="it-IT"/>
        </a:p>
      </dgm:t>
    </dgm:pt>
    <dgm:pt modelId="{B73E137B-F7A5-4BBF-82AC-BE4D9F920FED}" type="parTrans" cxnId="{138BE8A2-C64A-453E-B2BA-6FDAD6B34F9C}">
      <dgm:prSet/>
      <dgm:spPr/>
      <dgm:t>
        <a:bodyPr/>
        <a:lstStyle/>
        <a:p>
          <a:endParaRPr lang="it-IT"/>
        </a:p>
      </dgm:t>
    </dgm:pt>
    <dgm:pt modelId="{F5AC3598-9C40-45B7-BF65-50A5EB6007F3}" type="sibTrans" cxnId="{138BE8A2-C64A-453E-B2BA-6FDAD6B34F9C}">
      <dgm:prSet/>
      <dgm:spPr/>
      <dgm:t>
        <a:bodyPr/>
        <a:lstStyle/>
        <a:p>
          <a:endParaRPr lang="it-IT"/>
        </a:p>
      </dgm:t>
    </dgm:pt>
    <dgm:pt modelId="{6DA69E85-8EFA-457F-8332-C38450DC654B}" type="pres">
      <dgm:prSet presAssocID="{51C52234-1108-4852-84B9-454A5321C13E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6D7C110-A747-41F4-A1A1-D4A75A373BEE}" type="pres">
      <dgm:prSet presAssocID="{51C52234-1108-4852-84B9-454A5321C13E}" presName="arrow" presStyleLbl="bgShp" presStyleIdx="0" presStyleCnt="1" custScaleX="162171" custScaleY="91603" custLinFactNeighborX="7553" custLinFactNeighborY="-1862"/>
      <dgm:spPr>
        <a:xfrm>
          <a:off x="1369903" y="5203"/>
          <a:ext cx="5690627" cy="2008984"/>
        </a:xfrm>
        <a:prstGeom prst="swooshArrow">
          <a:avLst>
            <a:gd name="adj1" fmla="val 25000"/>
            <a:gd name="adj2" fmla="val 25000"/>
          </a:avLst>
        </a:prstGeom>
        <a:solidFill>
          <a:schemeClr val="bg2"/>
        </a:solidFill>
      </dgm:spPr>
    </dgm:pt>
    <dgm:pt modelId="{B5BD411A-DCB5-4C0D-B236-F55D280F807F}" type="pres">
      <dgm:prSet presAssocID="{51C52234-1108-4852-84B9-454A5321C13E}" presName="arrowDiagram5" presStyleCnt="0"/>
      <dgm:spPr/>
    </dgm:pt>
    <dgm:pt modelId="{54FFD407-23D4-429D-BCB3-B474EA8ACCD3}" type="pres">
      <dgm:prSet presAssocID="{5421B74D-BBC9-401D-B7F9-E397BD44D9EF}" presName="bullet5a" presStyleLbl="node1" presStyleIdx="0" presStyleCnt="5" custLinFactX="-100000" custLinFactY="-144378" custLinFactNeighborX="-129868" custLinFactNeighborY="-200000"/>
      <dgm:spPr>
        <a:xfrm>
          <a:off x="2362159" y="1252260"/>
          <a:ext cx="80707" cy="80707"/>
        </a:xfrm>
        <a:prstGeom prst="ellipse">
          <a:avLst/>
        </a:prstGeom>
      </dgm:spPr>
    </dgm:pt>
    <dgm:pt modelId="{04FFC4CB-B7F7-4E9D-AE3E-A2C1946CC961}" type="pres">
      <dgm:prSet presAssocID="{5421B74D-BBC9-401D-B7F9-E397BD44D9EF}" presName="textBox5a" presStyleLbl="revTx" presStyleIdx="0" presStyleCnt="5" custScaleX="192542" custScaleY="46935" custLinFactX="-23111" custLinFactY="-73503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D9CADC-2A3A-4945-88AD-4DC57C8EB042}" type="pres">
      <dgm:prSet presAssocID="{3F50675A-54EA-42E8-B595-0B90FADF5D00}" presName="bullet5b" presStyleLbl="node1" presStyleIdx="1" presStyleCnt="5" custLinFactX="57984" custLinFactY="-46312" custLinFactNeighborX="100000" custLinFactNeighborY="-100000"/>
      <dgm:spPr>
        <a:xfrm>
          <a:off x="3177752" y="980185"/>
          <a:ext cx="126325" cy="126325"/>
        </a:xfrm>
        <a:prstGeom prst="ellipse">
          <a:avLst/>
        </a:prstGeom>
      </dgm:spPr>
    </dgm:pt>
    <dgm:pt modelId="{F3556C5B-2243-49CC-8304-2BEACA19EB88}" type="pres">
      <dgm:prSet presAssocID="{3F50675A-54EA-42E8-B595-0B90FADF5D00}" presName="textBox5b" presStyleLbl="revTx" presStyleIdx="1" presStyleCnt="5" custScaleX="141323" custScaleY="33763" custLinFactY="-6012" custLinFactNeighborX="-21858" custLinFactNeighborY="-1000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99D0F1C-C55C-44FF-92DD-6C9A337ECEFC}" type="pres">
      <dgm:prSet presAssocID="{250F9C7B-9F02-45B9-BF78-8EE929476732}" presName="bullet5c" presStyleLbl="node1" presStyleIdx="2" presStyleCnt="5" custLinFactX="200000" custLinFactNeighborX="221151" custLinFactNeighborY="-91298"/>
      <dgm:spPr>
        <a:xfrm>
          <a:off x="4248983" y="676564"/>
          <a:ext cx="168433" cy="168433"/>
        </a:xfrm>
        <a:prstGeom prst="ellipse">
          <a:avLst/>
        </a:prstGeom>
      </dgm:spPr>
    </dgm:pt>
    <dgm:pt modelId="{0E937459-3086-40D0-A42D-409925E1AE41}" type="pres">
      <dgm:prSet presAssocID="{250F9C7B-9F02-45B9-BF78-8EE929476732}" presName="textBox5c" presStyleLbl="revTx" presStyleIdx="2" presStyleCnt="5" custScaleX="155247" custScaleY="14685" custLinFactNeighborX="39239" custLinFactNeighborY="-834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3616E35-17F8-4CF6-B8AC-4D4370E40399}" type="pres">
      <dgm:prSet presAssocID="{E1FB49FE-1D8C-4809-9D95-C821F4301DB6}" presName="bullet5d" presStyleLbl="node1" presStyleIdx="3" presStyleCnt="5" custLinFactX="208979" custLinFactNeighborX="300000" custLinFactNeighborY="-36394"/>
      <dgm:spPr>
        <a:xfrm>
          <a:off x="5299637" y="503488"/>
          <a:ext cx="217559" cy="217559"/>
        </a:xfrm>
        <a:prstGeom prst="ellipse">
          <a:avLst/>
        </a:prstGeom>
      </dgm:spPr>
    </dgm:pt>
    <dgm:pt modelId="{8F219C77-A1DF-4883-9A0C-A192DB445F4B}" type="pres">
      <dgm:prSet presAssocID="{E1FB49FE-1D8C-4809-9D95-C821F4301DB6}" presName="textBox5d" presStyleLbl="revTx" presStyleIdx="3" presStyleCnt="5" custLinFactNeighborX="-59205" custLinFactNeighborY="-3575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EF5AD8-EBEF-4DE5-A7DB-3323C815DF68}" type="pres">
      <dgm:prSet presAssocID="{E4A2C9D3-A35A-493E-97B3-62A299A0FC37}" presName="bullet5e" presStyleLbl="node1" presStyleIdx="4" presStyleCnt="5" custScaleX="104207" custScaleY="104207" custLinFactX="200000" custLinFactNeighborX="266310" custLinFactNeighborY="-11284"/>
      <dgm:spPr>
        <a:xfrm>
          <a:off x="6151124" y="391606"/>
          <a:ext cx="288875" cy="288875"/>
        </a:xfrm>
        <a:prstGeom prst="ellipse">
          <a:avLst/>
        </a:prstGeom>
      </dgm:spPr>
    </dgm:pt>
    <dgm:pt modelId="{32CD2E84-38E5-4E37-90AA-1E178A2E9D12}" type="pres">
      <dgm:prSet presAssocID="{E4A2C9D3-A35A-493E-97B3-62A299A0FC37}" presName="textBox5e" presStyleLbl="revTx" presStyleIdx="4" presStyleCnt="5" custScaleX="129260" custScaleY="12076" custLinFactNeighborX="-2744" custLinFactNeighborY="-6880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38BE8A2-C64A-453E-B2BA-6FDAD6B34F9C}" srcId="{51C52234-1108-4852-84B9-454A5321C13E}" destId="{305DBB77-9B61-47EB-B567-7985DDDB2A3D}" srcOrd="5" destOrd="0" parTransId="{B73E137B-F7A5-4BBF-82AC-BE4D9F920FED}" sibTransId="{F5AC3598-9C40-45B7-BF65-50A5EB6007F3}"/>
    <dgm:cxn modelId="{BE1C1AF5-CA69-4088-A9E7-70EE253B3F6B}" type="presOf" srcId="{250F9C7B-9F02-45B9-BF78-8EE929476732}" destId="{0E937459-3086-40D0-A42D-409925E1AE41}" srcOrd="0" destOrd="0" presId="urn:microsoft.com/office/officeart/2005/8/layout/arrow2"/>
    <dgm:cxn modelId="{36FBA7DE-8698-41F6-AC9C-6652944B44F5}" type="presOf" srcId="{5421B74D-BBC9-401D-B7F9-E397BD44D9EF}" destId="{04FFC4CB-B7F7-4E9D-AE3E-A2C1946CC961}" srcOrd="0" destOrd="0" presId="urn:microsoft.com/office/officeart/2005/8/layout/arrow2"/>
    <dgm:cxn modelId="{62D23292-EEEF-49E2-9593-54FC975EEFB9}" type="presOf" srcId="{E4A2C9D3-A35A-493E-97B3-62A299A0FC37}" destId="{32CD2E84-38E5-4E37-90AA-1E178A2E9D12}" srcOrd="0" destOrd="0" presId="urn:microsoft.com/office/officeart/2005/8/layout/arrow2"/>
    <dgm:cxn modelId="{60FDB4B7-0576-4607-9BAD-916E372ABFCA}" srcId="{51C52234-1108-4852-84B9-454A5321C13E}" destId="{250F9C7B-9F02-45B9-BF78-8EE929476732}" srcOrd="2" destOrd="0" parTransId="{4C30FF91-3C97-4125-96AC-6237E5ADCBB0}" sibTransId="{A72209E5-F8C9-45D7-A4F9-D686EC2E6158}"/>
    <dgm:cxn modelId="{BBB9B7A9-4C5D-4001-BDDD-71B597402A19}" type="presOf" srcId="{51C52234-1108-4852-84B9-454A5321C13E}" destId="{6DA69E85-8EFA-457F-8332-C38450DC654B}" srcOrd="0" destOrd="0" presId="urn:microsoft.com/office/officeart/2005/8/layout/arrow2"/>
    <dgm:cxn modelId="{2EDF4B07-DD17-4344-8808-6CF78B7142D7}" srcId="{51C52234-1108-4852-84B9-454A5321C13E}" destId="{3F50675A-54EA-42E8-B595-0B90FADF5D00}" srcOrd="1" destOrd="0" parTransId="{89C3B0F7-8DB8-4CB8-A842-4AAECD7AEFC5}" sibTransId="{BB83CEB1-977A-4F27-8592-589222D3BD1C}"/>
    <dgm:cxn modelId="{C684B977-182F-46C4-BC25-AFD681AD611C}" srcId="{51C52234-1108-4852-84B9-454A5321C13E}" destId="{E4A2C9D3-A35A-493E-97B3-62A299A0FC37}" srcOrd="4" destOrd="0" parTransId="{E58778EC-E7E9-4AE6-855C-5CA55BD96ECD}" sibTransId="{5BF6E60D-BD7E-4222-A91E-D11A19B39EFD}"/>
    <dgm:cxn modelId="{005A92D6-E762-4EDB-BB08-32E41DEF590D}" srcId="{51C52234-1108-4852-84B9-454A5321C13E}" destId="{E1FB49FE-1D8C-4809-9D95-C821F4301DB6}" srcOrd="3" destOrd="0" parTransId="{53FA5F16-2F24-4C5A-B1F6-BD591F453EF0}" sibTransId="{F2297507-4A8C-4C55-ACE9-4FFF2BB7C45A}"/>
    <dgm:cxn modelId="{C266573D-509E-4EAA-B433-17E64736F05A}" srcId="{51C52234-1108-4852-84B9-454A5321C13E}" destId="{5421B74D-BBC9-401D-B7F9-E397BD44D9EF}" srcOrd="0" destOrd="0" parTransId="{A0F7AB58-1204-442F-B335-78BCB5D15AEE}" sibTransId="{32B5B581-599D-4A5A-80FC-964564E23C18}"/>
    <dgm:cxn modelId="{6AA95729-4F53-4179-8D0F-BA84ED3E04E4}" type="presOf" srcId="{E1FB49FE-1D8C-4809-9D95-C821F4301DB6}" destId="{8F219C77-A1DF-4883-9A0C-A192DB445F4B}" srcOrd="0" destOrd="0" presId="urn:microsoft.com/office/officeart/2005/8/layout/arrow2"/>
    <dgm:cxn modelId="{900B2A5C-F237-4A7A-A92E-AE849CFC3203}" type="presOf" srcId="{3F50675A-54EA-42E8-B595-0B90FADF5D00}" destId="{F3556C5B-2243-49CC-8304-2BEACA19EB88}" srcOrd="0" destOrd="0" presId="urn:microsoft.com/office/officeart/2005/8/layout/arrow2"/>
    <dgm:cxn modelId="{1FC8D8DA-1F95-47F9-ACC8-0410C39D2F1F}" type="presParOf" srcId="{6DA69E85-8EFA-457F-8332-C38450DC654B}" destId="{46D7C110-A747-41F4-A1A1-D4A75A373BEE}" srcOrd="0" destOrd="0" presId="urn:microsoft.com/office/officeart/2005/8/layout/arrow2"/>
    <dgm:cxn modelId="{CAF10D32-D02C-4DBD-8E61-11B59CC19737}" type="presParOf" srcId="{6DA69E85-8EFA-457F-8332-C38450DC654B}" destId="{B5BD411A-DCB5-4C0D-B236-F55D280F807F}" srcOrd="1" destOrd="0" presId="urn:microsoft.com/office/officeart/2005/8/layout/arrow2"/>
    <dgm:cxn modelId="{C176205E-15E0-4677-BD6B-9720AF3B2CEA}" type="presParOf" srcId="{B5BD411A-DCB5-4C0D-B236-F55D280F807F}" destId="{54FFD407-23D4-429D-BCB3-B474EA8ACCD3}" srcOrd="0" destOrd="0" presId="urn:microsoft.com/office/officeart/2005/8/layout/arrow2"/>
    <dgm:cxn modelId="{DB2A251D-BD28-48E8-84AA-46B3D016BA57}" type="presParOf" srcId="{B5BD411A-DCB5-4C0D-B236-F55D280F807F}" destId="{04FFC4CB-B7F7-4E9D-AE3E-A2C1946CC961}" srcOrd="1" destOrd="0" presId="urn:microsoft.com/office/officeart/2005/8/layout/arrow2"/>
    <dgm:cxn modelId="{5629E019-8285-4325-8905-6F66E2DAD926}" type="presParOf" srcId="{B5BD411A-DCB5-4C0D-B236-F55D280F807F}" destId="{E1D9CADC-2A3A-4945-88AD-4DC57C8EB042}" srcOrd="2" destOrd="0" presId="urn:microsoft.com/office/officeart/2005/8/layout/arrow2"/>
    <dgm:cxn modelId="{69296F08-4D03-43E2-AA23-436D7B5F4D3C}" type="presParOf" srcId="{B5BD411A-DCB5-4C0D-B236-F55D280F807F}" destId="{F3556C5B-2243-49CC-8304-2BEACA19EB88}" srcOrd="3" destOrd="0" presId="urn:microsoft.com/office/officeart/2005/8/layout/arrow2"/>
    <dgm:cxn modelId="{FFA5660F-F1B4-4868-B56D-939719A7C1F5}" type="presParOf" srcId="{B5BD411A-DCB5-4C0D-B236-F55D280F807F}" destId="{F99D0F1C-C55C-44FF-92DD-6C9A337ECEFC}" srcOrd="4" destOrd="0" presId="urn:microsoft.com/office/officeart/2005/8/layout/arrow2"/>
    <dgm:cxn modelId="{5236B122-0EF7-4925-9847-C2E250FAFE6B}" type="presParOf" srcId="{B5BD411A-DCB5-4C0D-B236-F55D280F807F}" destId="{0E937459-3086-40D0-A42D-409925E1AE41}" srcOrd="5" destOrd="0" presId="urn:microsoft.com/office/officeart/2005/8/layout/arrow2"/>
    <dgm:cxn modelId="{2858C032-B3A1-42AB-85F1-E3131B04845F}" type="presParOf" srcId="{B5BD411A-DCB5-4C0D-B236-F55D280F807F}" destId="{23616E35-17F8-4CF6-B8AC-4D4370E40399}" srcOrd="6" destOrd="0" presId="urn:microsoft.com/office/officeart/2005/8/layout/arrow2"/>
    <dgm:cxn modelId="{47378131-EB2B-4C9E-8C72-7C65D0AC05AB}" type="presParOf" srcId="{B5BD411A-DCB5-4C0D-B236-F55D280F807F}" destId="{8F219C77-A1DF-4883-9A0C-A192DB445F4B}" srcOrd="7" destOrd="0" presId="urn:microsoft.com/office/officeart/2005/8/layout/arrow2"/>
    <dgm:cxn modelId="{70ED611E-F9C6-4B31-AADD-12203DFADA35}" type="presParOf" srcId="{B5BD411A-DCB5-4C0D-B236-F55D280F807F}" destId="{FCEF5AD8-EBEF-4DE5-A7DB-3323C815DF68}" srcOrd="8" destOrd="0" presId="urn:microsoft.com/office/officeart/2005/8/layout/arrow2"/>
    <dgm:cxn modelId="{708DB90D-7BE2-4B68-A1D6-A83E1864EE3D}" type="presParOf" srcId="{B5BD411A-DCB5-4C0D-B236-F55D280F807F}" destId="{32CD2E84-38E5-4E37-90AA-1E178A2E9D12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D7C110-A747-41F4-A1A1-D4A75A373BEE}">
      <dsp:nvSpPr>
        <dsp:cNvPr id="0" name=""/>
        <dsp:cNvSpPr/>
      </dsp:nvSpPr>
      <dsp:spPr>
        <a:xfrm>
          <a:off x="1369903" y="5203"/>
          <a:ext cx="5690627" cy="2008984"/>
        </a:xfrm>
        <a:prstGeom prst="swooshArrow">
          <a:avLst>
            <a:gd name="adj1" fmla="val 25000"/>
            <a:gd name="adj2" fmla="val 25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FFD407-23D4-429D-BCB3-B474EA8ACCD3}">
      <dsp:nvSpPr>
        <dsp:cNvPr id="0" name=""/>
        <dsp:cNvSpPr/>
      </dsp:nvSpPr>
      <dsp:spPr>
        <a:xfrm>
          <a:off x="2355784" y="1306842"/>
          <a:ext cx="80707" cy="807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FFC4CB-B7F7-4E9D-AE3E-A2C1946CC961}">
      <dsp:nvSpPr>
        <dsp:cNvPr id="0" name=""/>
        <dsp:cNvSpPr/>
      </dsp:nvSpPr>
      <dsp:spPr>
        <a:xfrm>
          <a:off x="1803039" y="857996"/>
          <a:ext cx="885082" cy="244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765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Individuare opportunità</a:t>
          </a:r>
        </a:p>
      </dsp:txBody>
      <dsp:txXfrm>
        <a:off x="1803039" y="857996"/>
        <a:ext cx="885082" cy="244985"/>
      </dsp:txXfrm>
    </dsp:sp>
    <dsp:sp modelId="{E1D9CADC-2A3A-4945-88AD-4DC57C8EB042}">
      <dsp:nvSpPr>
        <dsp:cNvPr id="0" name=""/>
        <dsp:cNvSpPr/>
      </dsp:nvSpPr>
      <dsp:spPr>
        <a:xfrm>
          <a:off x="3177752" y="980185"/>
          <a:ext cx="126325" cy="126325"/>
        </a:xfrm>
        <a:prstGeom prst="ellipse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556C5B-2243-49CC-8304-2BEACA19EB88}">
      <dsp:nvSpPr>
        <dsp:cNvPr id="0" name=""/>
        <dsp:cNvSpPr/>
      </dsp:nvSpPr>
      <dsp:spPr>
        <a:xfrm>
          <a:off x="2793666" y="558338"/>
          <a:ext cx="823204" cy="31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937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Firma  Contratto</a:t>
          </a:r>
        </a:p>
      </dsp:txBody>
      <dsp:txXfrm>
        <a:off x="2793666" y="558338"/>
        <a:ext cx="823204" cy="310257"/>
      </dsp:txXfrm>
    </dsp:sp>
    <dsp:sp modelId="{F99D0F1C-C55C-44FF-92DD-6C9A337ECEFC}">
      <dsp:nvSpPr>
        <dsp:cNvPr id="0" name=""/>
        <dsp:cNvSpPr/>
      </dsp:nvSpPr>
      <dsp:spPr>
        <a:xfrm>
          <a:off x="4248983" y="676564"/>
          <a:ext cx="168433" cy="168433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937459-3086-40D0-A42D-409925E1AE41}">
      <dsp:nvSpPr>
        <dsp:cNvPr id="0" name=""/>
        <dsp:cNvSpPr/>
      </dsp:nvSpPr>
      <dsp:spPr>
        <a:xfrm>
          <a:off x="3702505" y="411647"/>
          <a:ext cx="1051398" cy="1809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249" tIns="0" rIns="0" bIns="0" numCol="1" spcCol="1270" anchor="t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Produzione</a:t>
          </a:r>
        </a:p>
      </dsp:txBody>
      <dsp:txXfrm>
        <a:off x="3702505" y="411647"/>
        <a:ext cx="1051398" cy="180999"/>
      </dsp:txXfrm>
    </dsp:sp>
    <dsp:sp modelId="{23616E35-17F8-4CF6-B8AC-4D4370E40399}">
      <dsp:nvSpPr>
        <dsp:cNvPr id="0" name=""/>
        <dsp:cNvSpPr/>
      </dsp:nvSpPr>
      <dsp:spPr>
        <a:xfrm>
          <a:off x="5299637" y="489739"/>
          <a:ext cx="217559" cy="217559"/>
        </a:xfrm>
        <a:prstGeom prst="ellipse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F219C77-A1DF-4883-9A0C-A192DB445F4B}">
      <dsp:nvSpPr>
        <dsp:cNvPr id="0" name=""/>
        <dsp:cNvSpPr/>
      </dsp:nvSpPr>
      <dsp:spPr>
        <a:xfrm>
          <a:off x="3885579" y="152296"/>
          <a:ext cx="701805" cy="14694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28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b="1" kern="1200" dirty="0">
            <a:solidFill>
              <a:srgbClr val="666666"/>
            </a:solidFill>
            <a:latin typeface="Calibri" panose="020F0502020204030204"/>
            <a:ea typeface="+mn-ea"/>
            <a:cs typeface="Arial" pitchFamily="34" charset="0"/>
          </a:endParaRPr>
        </a:p>
      </dsp:txBody>
      <dsp:txXfrm>
        <a:off x="3885579" y="152296"/>
        <a:ext cx="701805" cy="1469405"/>
      </dsp:txXfrm>
    </dsp:sp>
    <dsp:sp modelId="{FCEF5AD8-EBEF-4DE5-A7DB-3323C815DF68}">
      <dsp:nvSpPr>
        <dsp:cNvPr id="0" name=""/>
        <dsp:cNvSpPr/>
      </dsp:nvSpPr>
      <dsp:spPr>
        <a:xfrm>
          <a:off x="6151124" y="357231"/>
          <a:ext cx="288875" cy="28887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2CD2E84-38E5-4E37-90AA-1E178A2E9D12}">
      <dsp:nvSpPr>
        <dsp:cNvPr id="0" name=""/>
        <dsp:cNvSpPr/>
      </dsp:nvSpPr>
      <dsp:spPr>
        <a:xfrm>
          <a:off x="4880957" y="132026"/>
          <a:ext cx="907154" cy="1949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89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b="1" kern="1200" noProof="0" dirty="0">
              <a:solidFill>
                <a:srgbClr val="415064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rPr>
            <a:t>Pagamento differito</a:t>
          </a:r>
        </a:p>
      </dsp:txBody>
      <dsp:txXfrm>
        <a:off x="4880957" y="132026"/>
        <a:ext cx="907154" cy="1949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10805-A746-B942-B0F5-B72C71733CEB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1F69D-C4D0-494A-820E-D6CEFF1052E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02935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74726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0376926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3385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30821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0210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F948C5-0BF6-4679-AC05-CBBBFF6D2360}" type="slidenum">
              <a:rPr lang="it-IT" smtClean="0"/>
              <a:pPr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03727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16323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150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19969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92242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8387497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1F69D-C4D0-494A-820E-D6CEFF1052E0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727733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686455000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9994626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12777442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pertin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EE5D51E-4D22-8049-A6A9-68BD341C05F6}"/>
              </a:ext>
            </a:extLst>
          </p:cNvPr>
          <p:cNvSpPr txBox="1"/>
          <p:nvPr userDrawn="1"/>
        </p:nvSpPr>
        <p:spPr>
          <a:xfrm>
            <a:off x="5104151" y="22635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F3622C4D-F38B-4F5C-A0DB-E1517418DF31}"/>
              </a:ext>
            </a:extLst>
          </p:cNvPr>
          <p:cNvSpPr txBox="1"/>
          <p:nvPr userDrawn="1"/>
        </p:nvSpPr>
        <p:spPr>
          <a:xfrm>
            <a:off x="5652655" y="24337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EB660546-0960-410D-BBFA-28A1CBC973B2}"/>
              </a:ext>
            </a:extLst>
          </p:cNvPr>
          <p:cNvSpPr txBox="1"/>
          <p:nvPr userDrawn="1"/>
        </p:nvSpPr>
        <p:spPr>
          <a:xfrm>
            <a:off x="1515850" y="26418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F588449C-C723-4B5F-805C-FE43C9FB23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xmlns="" id="{A01A5A9F-E1AE-44C3-93C6-10D394357B4F}"/>
              </a:ext>
            </a:extLst>
          </p:cNvPr>
          <p:cNvSpPr txBox="1"/>
          <p:nvPr userDrawn="1"/>
        </p:nvSpPr>
        <p:spPr>
          <a:xfrm>
            <a:off x="5168560" y="38056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902D900C-E37F-439E-BD05-7F3FB1138EA5}"/>
              </a:ext>
            </a:extLst>
          </p:cNvPr>
          <p:cNvSpPr txBox="1"/>
          <p:nvPr userDrawn="1"/>
        </p:nvSpPr>
        <p:spPr>
          <a:xfrm>
            <a:off x="5315361" y="3670391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egnaposto testo 15">
            <a:extLst>
              <a:ext uri="{FF2B5EF4-FFF2-40B4-BE49-F238E27FC236}">
                <a16:creationId xmlns:a16="http://schemas.microsoft.com/office/drawing/2014/main" xmlns="" id="{107238BB-1EE6-47D1-8F8B-8A763DCE5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" y="1168400"/>
            <a:ext cx="6858000" cy="2214563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pPr lvl="0"/>
            <a:r>
              <a:rPr lang="it-IT" dirty="0"/>
              <a:t>Titolo al massimo di tre righe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0825" y="241714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014066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sore di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3E480ACB-784B-6E44-9A41-6C0CA71DF68F}"/>
              </a:ext>
            </a:extLst>
          </p:cNvPr>
          <p:cNvSpPr txBox="1"/>
          <p:nvPr userDrawn="1"/>
        </p:nvSpPr>
        <p:spPr>
          <a:xfrm>
            <a:off x="1545928" y="484171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974FD9A5-F37E-48C4-8EF8-BE95935B50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1441" y="3458186"/>
            <a:ext cx="6858000" cy="340844"/>
          </a:xfr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2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Sottotitolo di al massimo due righe di testo</a:t>
            </a:r>
          </a:p>
        </p:txBody>
      </p:sp>
      <p:sp>
        <p:nvSpPr>
          <p:cNvPr id="13" name="Segnaposto testo 12">
            <a:extLst>
              <a:ext uri="{FF2B5EF4-FFF2-40B4-BE49-F238E27FC236}">
                <a16:creationId xmlns:a16="http://schemas.microsoft.com/office/drawing/2014/main" xmlns="" id="{C092785F-0F1B-40F9-874E-A0991FEE6A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1441" y="1170293"/>
            <a:ext cx="6858000" cy="2211387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4400"/>
            </a:lvl1pPr>
          </a:lstStyle>
          <a:p>
            <a:pPr lvl="0"/>
            <a:r>
              <a:rPr lang="it-IT" dirty="0"/>
              <a:t>Titolo del divisore</a:t>
            </a:r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98" y="454134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514727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 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76015"/>
            <a:ext cx="6445250" cy="2664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 che può essere facoltativo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ED9D4BAB-FB8E-D74A-8F1C-82B304BBA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5" y="1057146"/>
            <a:ext cx="8642350" cy="3459292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defRPr sz="4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Call-out </a:t>
            </a:r>
            <a:r>
              <a:rPr lang="en-US" dirty="0" err="1"/>
              <a:t>è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slide con un </a:t>
            </a:r>
            <a:r>
              <a:rPr lang="en-US" dirty="0" err="1"/>
              <a:t>testo</a:t>
            </a:r>
            <a:r>
              <a:rPr lang="en-US" dirty="0"/>
              <a:t> </a:t>
            </a:r>
            <a:r>
              <a:rPr lang="en-US" dirty="0" err="1"/>
              <a:t>grande</a:t>
            </a:r>
            <a:r>
              <a:rPr lang="en-US" dirty="0"/>
              <a:t> da </a:t>
            </a:r>
            <a:r>
              <a:rPr lang="en-US" dirty="0" err="1"/>
              <a:t>usare</a:t>
            </a:r>
            <a:r>
              <a:rPr lang="en-US" dirty="0"/>
              <a:t> per </a:t>
            </a:r>
            <a:r>
              <a:rPr lang="en-US" dirty="0" err="1"/>
              <a:t>evidenziare</a:t>
            </a:r>
            <a:r>
              <a:rPr lang="en-US" dirty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/>
              <a:t>concetti</a:t>
            </a:r>
            <a:r>
              <a:rPr lang="en-US" dirty="0"/>
              <a:t> </a:t>
            </a:r>
            <a:r>
              <a:rPr lang="en-US" dirty="0" err="1"/>
              <a:t>chiave</a:t>
            </a:r>
            <a:r>
              <a:rPr lang="en-US" dirty="0"/>
              <a:t> </a:t>
            </a:r>
            <a:r>
              <a:rPr lang="en-US" dirty="0" err="1"/>
              <a:t>che</a:t>
            </a:r>
            <a:r>
              <a:rPr lang="en-US" dirty="0"/>
              <a:t> </a:t>
            </a:r>
            <a:r>
              <a:rPr lang="en-US" dirty="0" err="1"/>
              <a:t>devono</a:t>
            </a:r>
            <a:r>
              <a:rPr lang="en-US" dirty="0"/>
              <a:t> </a:t>
            </a:r>
            <a:r>
              <a:rPr lang="en-US" dirty="0" err="1"/>
              <a:t>risaltare</a:t>
            </a:r>
            <a:r>
              <a:rPr lang="en-US" dirty="0"/>
              <a:t> </a:t>
            </a:r>
            <a:r>
              <a:rPr lang="en-US" dirty="0" err="1"/>
              <a:t>all’interno</a:t>
            </a:r>
            <a:r>
              <a:rPr lang="en-US" dirty="0"/>
              <a:t>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presentazione</a:t>
            </a:r>
            <a:r>
              <a:rPr lang="en-US" dirty="0"/>
              <a:t>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A6375040-6597-3645-B37F-9898121C930A}"/>
              </a:ext>
            </a:extLst>
          </p:cNvPr>
          <p:cNvSpPr txBox="1"/>
          <p:nvPr userDrawn="1"/>
        </p:nvSpPr>
        <p:spPr>
          <a:xfrm>
            <a:off x="7414953" y="390698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dirty="0">
              <a:latin typeface="Bressay" panose="02040503050505020203" pitchFamily="18" charset="77"/>
              <a:ea typeface="Bressay" panose="02040503050505020203" pitchFamily="18" charset="77"/>
              <a:cs typeface="Bressay" panose="02040503050505020203" pitchFamily="18" charset="77"/>
            </a:endParaRPr>
          </a:p>
        </p:txBody>
      </p:sp>
      <p:pic>
        <p:nvPicPr>
          <p:cNvPr id="6" name="Immagin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98" y="454134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331311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48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ua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9A230F14-57A8-BA4C-987B-74CBBCA35D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4" y="1152000"/>
            <a:ext cx="8642351" cy="3364438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C2E5E3D6-439F-9547-BB50-DEEEE4BE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2175761E-24CE-4844-82D4-75637B8A279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0825" y="598394"/>
            <a:ext cx="6445250" cy="287337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98" y="454134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4810518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esto e immag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 noChangeAspect="1"/>
          </p:cNvSpPr>
          <p:nvPr>
            <p:ph type="body" idx="13" hasCustomPrompt="1"/>
          </p:nvPr>
        </p:nvSpPr>
        <p:spPr>
          <a:xfrm>
            <a:off x="250825" y="268288"/>
            <a:ext cx="6445250" cy="287337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egnaposto immagine 8">
            <a:extLst>
              <a:ext uri="{FF2B5EF4-FFF2-40B4-BE49-F238E27FC236}">
                <a16:creationId xmlns:a16="http://schemas.microsoft.com/office/drawing/2014/main" xmlns="" id="{AFC5C4D4-844B-3246-BF2B-2C65138A4F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3939" y="1152000"/>
            <a:ext cx="5329236" cy="3364414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884876A4-1888-8F43-9CCB-82F4F96E61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0826" y="1152000"/>
            <a:ext cx="3168650" cy="3459291"/>
          </a:xfrm>
        </p:spPr>
        <p:txBody>
          <a:bodyPr lIns="0" tIns="0" rIns="0" bIns="0" anchor="t" anchorCtr="0">
            <a:normAutofit/>
          </a:bodyPr>
          <a:lstStyle>
            <a:lvl1pPr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 sz="14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ipsum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laboris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xmlns="" id="{205133DB-4C96-5745-8EE0-AA29526F2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3DD97F3F-2D95-4579-8E7A-86D3D560A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862"/>
            <a:ext cx="6445250" cy="280613"/>
          </a:xfrm>
        </p:spPr>
        <p:txBody>
          <a:bodyPr lIns="0" tIns="0" rIns="0" bIns="0"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98" y="454134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71832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1098" userDrawn="1">
          <p15:clr>
            <a:srgbClr val="FBAE40"/>
          </p15:clr>
        </p15:guide>
        <p15:guide id="4" orient="horz" pos="35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fic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7D3786A9-8315-4B48-8BA0-D2FF4F8A8DB3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250825" y="268289"/>
            <a:ext cx="6445250" cy="287336"/>
          </a:xfr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1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Titolo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4873CF62-E9B9-AA4C-91B2-948E7D2EBC46}"/>
              </a:ext>
            </a:extLst>
          </p:cNvPr>
          <p:cNvSpPr txBox="1"/>
          <p:nvPr userDrawn="1"/>
        </p:nvSpPr>
        <p:spPr>
          <a:xfrm>
            <a:off x="8383604" y="4788568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09870BD2-13C1-B342-B70E-CFFFFB887BC3}"/>
              </a:ext>
            </a:extLst>
          </p:cNvPr>
          <p:cNvSpPr txBox="1"/>
          <p:nvPr userDrawn="1"/>
        </p:nvSpPr>
        <p:spPr>
          <a:xfrm>
            <a:off x="8667549" y="482706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A04EEB3B-24B3-6B48-8B74-01E69E8B628F}"/>
              </a:ext>
            </a:extLst>
          </p:cNvPr>
          <p:cNvSpPr txBox="1"/>
          <p:nvPr userDrawn="1"/>
        </p:nvSpPr>
        <p:spPr>
          <a:xfrm>
            <a:off x="8744552" y="4822257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743C5636-95C7-364E-8E8A-9F8B5003973C}"/>
              </a:ext>
            </a:extLst>
          </p:cNvPr>
          <p:cNvSpPr txBox="1"/>
          <p:nvPr userDrawn="1"/>
        </p:nvSpPr>
        <p:spPr>
          <a:xfrm>
            <a:off x="1559293" y="1636295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ADE5F55E-D27B-4D49-9E58-DEA1CFEFC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50825" y="4723393"/>
            <a:ext cx="1008062" cy="183687"/>
          </a:xfrm>
        </p:spPr>
        <p:txBody>
          <a:bodyPr lIns="0" tIns="0" rIns="0" bIns="0" anchor="b" anchorCtr="0"/>
          <a:lstStyle>
            <a:lvl1pPr algn="l">
              <a:defRPr sz="800" b="0" i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12FAAFC5-54F6-9742-BD30-879CAD9043DE}"/>
              </a:ext>
            </a:extLst>
          </p:cNvPr>
          <p:cNvSpPr txBox="1"/>
          <p:nvPr userDrawn="1"/>
        </p:nvSpPr>
        <p:spPr>
          <a:xfrm>
            <a:off x="6346825" y="2571749"/>
            <a:ext cx="2546350" cy="1714003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B8D3918C-AFCD-BE45-91EF-0A71B59A63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04025" y="1149723"/>
            <a:ext cx="2051050" cy="3366715"/>
          </a:xfr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100000"/>
              </a:lnSpc>
              <a:defRPr sz="900" b="0" i="0" baseline="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Testo </a:t>
            </a:r>
            <a:r>
              <a:rPr lang="it-IT" dirty="0" err="1"/>
              <a:t>lorem</a:t>
            </a:r>
            <a:r>
              <a:rPr lang="it-IT" dirty="0"/>
              <a:t> </a:t>
            </a:r>
            <a:r>
              <a:rPr lang="it-IT" dirty="0" err="1"/>
              <a:t>ipsum</a:t>
            </a:r>
            <a:r>
              <a:rPr lang="it-IT" dirty="0"/>
              <a:t> </a:t>
            </a:r>
            <a:r>
              <a:rPr lang="it-IT" dirty="0" err="1"/>
              <a:t>dolor</a:t>
            </a:r>
            <a:r>
              <a:rPr lang="it-IT" dirty="0"/>
              <a:t> </a:t>
            </a:r>
            <a:r>
              <a:rPr lang="it-IT" dirty="0" err="1"/>
              <a:t>sit</a:t>
            </a:r>
            <a:r>
              <a:rPr lang="it-IT" dirty="0"/>
              <a:t> </a:t>
            </a:r>
            <a:r>
              <a:rPr lang="it-IT" dirty="0" err="1"/>
              <a:t>amet</a:t>
            </a:r>
            <a:r>
              <a:rPr lang="it-IT" dirty="0"/>
              <a:t>, </a:t>
            </a:r>
            <a:r>
              <a:rPr lang="it-IT" dirty="0" err="1"/>
              <a:t>consectetur</a:t>
            </a:r>
            <a:r>
              <a:rPr lang="it-IT" dirty="0"/>
              <a:t> </a:t>
            </a:r>
            <a:r>
              <a:rPr lang="it-IT" dirty="0" err="1"/>
              <a:t>adipiscing</a:t>
            </a:r>
            <a:r>
              <a:rPr lang="it-IT" dirty="0"/>
              <a:t> </a:t>
            </a:r>
            <a:r>
              <a:rPr lang="it-IT" dirty="0" err="1"/>
              <a:t>elit</a:t>
            </a:r>
            <a:r>
              <a:rPr lang="it-IT" dirty="0"/>
              <a:t>, </a:t>
            </a:r>
            <a:r>
              <a:rPr lang="it-IT" dirty="0" err="1"/>
              <a:t>sed</a:t>
            </a:r>
            <a:r>
              <a:rPr lang="it-IT" dirty="0"/>
              <a:t> do </a:t>
            </a:r>
            <a:r>
              <a:rPr lang="it-IT" dirty="0" err="1"/>
              <a:t>eiusmod</a:t>
            </a:r>
            <a:r>
              <a:rPr lang="it-IT" dirty="0"/>
              <a:t> </a:t>
            </a:r>
            <a:r>
              <a:rPr lang="it-IT" dirty="0" err="1"/>
              <a:t>tempor</a:t>
            </a:r>
            <a:r>
              <a:rPr lang="it-IT" dirty="0"/>
              <a:t> </a:t>
            </a:r>
            <a:r>
              <a:rPr lang="it-IT" dirty="0" err="1"/>
              <a:t>incididunt</a:t>
            </a:r>
            <a:r>
              <a:rPr lang="it-IT" dirty="0"/>
              <a:t> ut </a:t>
            </a:r>
            <a:r>
              <a:rPr lang="it-IT" dirty="0" err="1"/>
              <a:t>labore</a:t>
            </a:r>
            <a:r>
              <a:rPr lang="it-IT" dirty="0"/>
              <a:t> et dolore magna </a:t>
            </a:r>
            <a:r>
              <a:rPr lang="it-IT" dirty="0" err="1"/>
              <a:t>aliqua</a:t>
            </a:r>
            <a:r>
              <a:rPr lang="it-IT" dirty="0"/>
              <a:t>. Ut </a:t>
            </a:r>
            <a:r>
              <a:rPr lang="it-IT" dirty="0" err="1"/>
              <a:t>enim</a:t>
            </a:r>
            <a:r>
              <a:rPr lang="it-IT" dirty="0"/>
              <a:t> ad </a:t>
            </a:r>
            <a:r>
              <a:rPr lang="it-IT" dirty="0" err="1"/>
              <a:t>minim</a:t>
            </a:r>
            <a:r>
              <a:rPr lang="it-IT" dirty="0"/>
              <a:t> </a:t>
            </a:r>
            <a:r>
              <a:rPr lang="it-IT" dirty="0" err="1"/>
              <a:t>veniam</a:t>
            </a:r>
            <a:r>
              <a:rPr lang="it-IT" dirty="0"/>
              <a:t>, </a:t>
            </a:r>
            <a:r>
              <a:rPr lang="it-IT" dirty="0" err="1"/>
              <a:t>quis</a:t>
            </a:r>
            <a:r>
              <a:rPr lang="it-IT" dirty="0"/>
              <a:t> </a:t>
            </a:r>
            <a:r>
              <a:rPr lang="it-IT" dirty="0" err="1"/>
              <a:t>nostrud</a:t>
            </a:r>
            <a:r>
              <a:rPr lang="it-IT" dirty="0"/>
              <a:t> </a:t>
            </a:r>
            <a:r>
              <a:rPr lang="it-IT" dirty="0" err="1"/>
              <a:t>exercitation</a:t>
            </a:r>
            <a:r>
              <a:rPr lang="it-IT" dirty="0"/>
              <a:t> </a:t>
            </a:r>
            <a:r>
              <a:rPr lang="it-IT" dirty="0" err="1"/>
              <a:t>ullamco</a:t>
            </a:r>
            <a:r>
              <a:rPr lang="it-IT" dirty="0"/>
              <a:t> </a:t>
            </a:r>
            <a:r>
              <a:rPr lang="it-IT" dirty="0" err="1"/>
              <a:t>laboris</a:t>
            </a:r>
            <a:r>
              <a:rPr lang="it-IT" dirty="0"/>
              <a:t> </a:t>
            </a:r>
            <a:r>
              <a:rPr lang="it-IT" dirty="0" err="1"/>
              <a:t>nisi</a:t>
            </a:r>
            <a:r>
              <a:rPr lang="it-IT" dirty="0"/>
              <a:t> ut </a:t>
            </a:r>
            <a:r>
              <a:rPr lang="it-IT" dirty="0" err="1"/>
              <a:t>aliquip</a:t>
            </a:r>
            <a:r>
              <a:rPr lang="it-IT" dirty="0"/>
              <a:t> ex ea </a:t>
            </a:r>
            <a:r>
              <a:rPr lang="it-IT" dirty="0" err="1"/>
              <a:t>commodo</a:t>
            </a:r>
            <a:r>
              <a:rPr lang="it-IT" dirty="0"/>
              <a:t> </a:t>
            </a:r>
            <a:r>
              <a:rPr lang="it-IT" dirty="0" err="1"/>
              <a:t>consequat</a:t>
            </a:r>
            <a:r>
              <a:rPr lang="it-IT" dirty="0"/>
              <a:t>.</a:t>
            </a:r>
            <a:endParaRPr lang="en-US" dirty="0"/>
          </a:p>
        </p:txBody>
      </p:sp>
      <p:sp>
        <p:nvSpPr>
          <p:cNvPr id="29" name="Segnaposto grafico 6">
            <a:extLst>
              <a:ext uri="{FF2B5EF4-FFF2-40B4-BE49-F238E27FC236}">
                <a16:creationId xmlns:a16="http://schemas.microsoft.com/office/drawing/2014/main" xmlns="" id="{DED5EDC1-16F0-9F46-B506-5B9300119075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50825" y="1149723"/>
            <a:ext cx="6445250" cy="3388353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xmlns="" id="{7E8AB886-2251-41A3-A27B-74264F3E9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0825" y="598487"/>
            <a:ext cx="6445250" cy="280987"/>
          </a:xfrm>
        </p:spPr>
        <p:txBody>
          <a:bodyPr lIns="0" tIns="0" rIns="0" bIns="0"/>
          <a:lstStyle>
            <a:lvl1pPr marL="0" indent="0">
              <a:buNone/>
              <a:defRPr lang="it-IT" sz="1600" b="0" i="0" kern="1200" dirty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Sottotitolo</a:t>
            </a:r>
          </a:p>
        </p:txBody>
      </p:sp>
      <p:pic>
        <p:nvPicPr>
          <p:cNvPr id="14" name="Immagin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09398" y="454134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6959636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554" userDrawn="1">
          <p15:clr>
            <a:srgbClr val="FBAE40"/>
          </p15:clr>
        </p15:guide>
        <p15:guide id="2" orient="horz" pos="373" userDrawn="1">
          <p15:clr>
            <a:srgbClr val="FBAE40"/>
          </p15:clr>
        </p15:guide>
        <p15:guide id="3" orient="horz" pos="35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z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A352B7E-C498-A342-95B6-809C2DF175C1}"/>
              </a:ext>
            </a:extLst>
          </p:cNvPr>
          <p:cNvSpPr txBox="1"/>
          <p:nvPr userDrawn="1"/>
        </p:nvSpPr>
        <p:spPr>
          <a:xfrm>
            <a:off x="5652655" y="187498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D6CAD467-77FD-CF42-B8F8-301BF57954E0}"/>
              </a:ext>
            </a:extLst>
          </p:cNvPr>
          <p:cNvSpPr txBox="1"/>
          <p:nvPr userDrawn="1"/>
        </p:nvSpPr>
        <p:spPr>
          <a:xfrm>
            <a:off x="1515850" y="2083072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4DB816B4-1068-1A42-8E43-A06719D84D6B}"/>
              </a:ext>
            </a:extLst>
          </p:cNvPr>
          <p:cNvSpPr txBox="1"/>
          <p:nvPr userDrawn="1"/>
        </p:nvSpPr>
        <p:spPr>
          <a:xfrm>
            <a:off x="5168560" y="324685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E02D24F6-9E41-B841-AA8B-E3F42EB4ADFE}"/>
              </a:ext>
            </a:extLst>
          </p:cNvPr>
          <p:cNvSpPr txBox="1"/>
          <p:nvPr userDrawn="1"/>
        </p:nvSpPr>
        <p:spPr>
          <a:xfrm>
            <a:off x="8400744" y="347179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 fontScale="25000" lnSpcReduction="20000"/>
          </a:bodyPr>
          <a:lstStyle/>
          <a:p>
            <a:pPr algn="l"/>
            <a:endParaRPr lang="it-IT" b="0" i="0" dirty="0">
              <a:latin typeface="Bressay" panose="02040503050505020203" pitchFamily="18" charset="77"/>
            </a:endParaRPr>
          </a:p>
        </p:txBody>
      </p:sp>
      <p:sp>
        <p:nvSpPr>
          <p:cNvPr id="12" name="Titolo 1">
            <a:extLst>
              <a:ext uri="{FF2B5EF4-FFF2-40B4-BE49-F238E27FC236}">
                <a16:creationId xmlns:a16="http://schemas.microsoft.com/office/drawing/2014/main" xmlns="" id="{3A76B943-58B8-DA47-92ED-EC3F5B4C782D}"/>
              </a:ext>
            </a:extLst>
          </p:cNvPr>
          <p:cNvSpPr txBox="1">
            <a:spLocks/>
          </p:cNvSpPr>
          <p:nvPr userDrawn="1"/>
        </p:nvSpPr>
        <p:spPr>
          <a:xfrm>
            <a:off x="154517" y="4588932"/>
            <a:ext cx="3264958" cy="2862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0" i="0" kern="1200">
                <a:solidFill>
                  <a:srgbClr val="415064"/>
                </a:solidFill>
                <a:latin typeface="Bressay Trial" panose="02040503050505020203" pitchFamily="18" charset="77"/>
                <a:ea typeface="Bressay Trial" panose="02040503050505020203" pitchFamily="18" charset="77"/>
                <a:cs typeface="Bressay Trial" panose="02040503050505020203" pitchFamily="18" charset="77"/>
              </a:defRPr>
            </a:lvl1pPr>
          </a:lstStyle>
          <a:p>
            <a:r>
              <a:rPr lang="it-IT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SACE</a:t>
            </a: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dirty="0">
                <a:latin typeface="Arial" panose="020B0604020202020204" pitchFamily="34" charset="0"/>
                <a:cs typeface="Arial" panose="020B0604020202020204" pitchFamily="34" charset="0"/>
              </a:rPr>
              <a:t>Investiamo nel domani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xmlns="" id="{DEB503F0-7E7E-4534-8B60-CEE54CEA23ED}"/>
              </a:ext>
            </a:extLst>
          </p:cNvPr>
          <p:cNvSpPr txBox="1"/>
          <p:nvPr userDrawn="1"/>
        </p:nvSpPr>
        <p:spPr>
          <a:xfrm>
            <a:off x="250825" y="1641453"/>
            <a:ext cx="6499599" cy="1118004"/>
          </a:xfrm>
          <a:prstGeom prst="rect">
            <a:avLst/>
          </a:prstGeom>
        </p:spPr>
        <p:txBody>
          <a:bodyPr vert="horz" wrap="square" lIns="0" tIns="45720" rIns="0" bIns="45720" rtlCol="0" anchor="b">
            <a:normAutofit/>
          </a:bodyPr>
          <a:lstStyle/>
          <a:p>
            <a:pPr algn="l"/>
            <a:r>
              <a:rPr lang="it-IT" sz="4000" dirty="0"/>
              <a:t>Grazie</a:t>
            </a: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517" y="134710"/>
            <a:ext cx="1084735" cy="5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6986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2845">
          <p15:clr>
            <a:srgbClr val="FBAE40"/>
          </p15:clr>
        </p15:guide>
        <p15:guide id="2" orient="horz" pos="350">
          <p15:clr>
            <a:srgbClr val="FBAE40"/>
          </p15:clr>
        </p15:guide>
        <p15:guide id="3" orient="horz" pos="940">
          <p15:clr>
            <a:srgbClr val="FBAE40"/>
          </p15:clr>
        </p15:guide>
        <p15:guide id="4" orient="horz" pos="198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15053566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5827236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0115167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95491382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99595658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98712307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3393883173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757901384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CBA8E3-B99F-492B-B254-6E7688837ED2}" type="datetimeFigureOut">
              <a:rPr lang="it-IT" smtClean="0"/>
              <a:pPr/>
              <a:t>22/06/2021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DA0FE-9C19-F746-8419-6700E348BF78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3124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694" r:id="rId14"/>
    <p:sldLayoutId id="2147483698" r:id="rId15"/>
    <p:sldLayoutId id="2147483696" r:id="rId16"/>
    <p:sldLayoutId id="2147483699" r:id="rId17"/>
    <p:sldLayoutId id="2147483695" r:id="rId18"/>
  </p:sldLayoutIdLst>
  <p:hf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3.xml"/><Relationship Id="rId7" Type="http://schemas.openxmlformats.org/officeDocument/2006/relationships/notesSlide" Target="../notesSlides/notesSlide9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5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5.bin"/><Relationship Id="rId4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hyperlink" Target="https://www.sace.i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jpeg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9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3.png"/><Relationship Id="rId7" Type="http://schemas.openxmlformats.org/officeDocument/2006/relationships/hyperlink" Target="https://www.sacesimest.it/soluzioni/dettaglio-categoria/dettaglio-prodotto/recupero-crediti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hyperlink" Target="https://www.sacesimest.it/soluzioni/dettaglio-categoria/dettaglio-prodotto/assicurazione-del-credito" TargetMode="Externa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9544" y="3922421"/>
            <a:ext cx="10418967" cy="1810669"/>
          </a:xfrm>
          <a:prstGeom prst="rect">
            <a:avLst/>
          </a:prstGeom>
        </p:spPr>
      </p:pic>
      <p:sp>
        <p:nvSpPr>
          <p:cNvPr id="18" name="Sottotitolo 2">
            <a:extLst>
              <a:ext uri="{FF2B5EF4-FFF2-40B4-BE49-F238E27FC236}">
                <a16:creationId xmlns:a16="http://schemas.microsoft.com/office/drawing/2014/main" xmlns="" id="{9F731693-807F-4103-9242-A2B43E8BC275}"/>
              </a:ext>
            </a:extLst>
          </p:cNvPr>
          <p:cNvSpPr txBox="1">
            <a:spLocks/>
          </p:cNvSpPr>
          <p:nvPr/>
        </p:nvSpPr>
        <p:spPr>
          <a:xfrm>
            <a:off x="251441" y="3458186"/>
            <a:ext cx="6858000" cy="3408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400" b="0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Corporate presentation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4885" y="244839"/>
            <a:ext cx="1923738" cy="92356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grpSp>
        <p:nvGrpSpPr>
          <p:cNvPr id="20" name="Group 4">
            <a:extLst>
              <a:ext uri="{FF2B5EF4-FFF2-40B4-BE49-F238E27FC236}">
                <a16:creationId xmlns:a16="http://schemas.microsoft.com/office/drawing/2014/main" xmlns="" id="{AF677E56-890C-45D2-80A7-714D821B26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-580999" y="-58788"/>
            <a:ext cx="10185523" cy="5515940"/>
            <a:chOff x="969" y="744"/>
            <a:chExt cx="5584" cy="3024"/>
          </a:xfrm>
          <a:solidFill>
            <a:srgbClr val="415364">
              <a:alpha val="4000"/>
            </a:srgbClr>
          </a:solidFill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xmlns="" id="{EA631113-3D5F-4895-B086-92BC80FB2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58EE841A-4B7A-45F6-A583-F95065D38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9" name="Segnaposto testo 3">
            <a:extLst>
              <a:ext uri="{FF2B5EF4-FFF2-40B4-BE49-F238E27FC236}">
                <a16:creationId xmlns:a16="http://schemas.microsoft.com/office/drawing/2014/main" xmlns="" id="{25B23111-93DA-4500-AE77-D420C122D26B}"/>
              </a:ext>
            </a:extLst>
          </p:cNvPr>
          <p:cNvSpPr txBox="1">
            <a:spLocks/>
          </p:cNvSpPr>
          <p:nvPr/>
        </p:nvSpPr>
        <p:spPr>
          <a:xfrm>
            <a:off x="193623" y="484619"/>
            <a:ext cx="8271383" cy="2214563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4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it-IT" dirty="0">
                <a:solidFill>
                  <a:srgbClr val="415364"/>
                </a:solidFill>
              </a:rPr>
              <a:t>Aiutiamo le imprese italiane a crescere </a:t>
            </a:r>
            <a:r>
              <a:rPr lang="it-IT" dirty="0" smtClean="0">
                <a:solidFill>
                  <a:srgbClr val="415364"/>
                </a:solidFill>
              </a:rPr>
              <a:t>in Italia e nel </a:t>
            </a:r>
            <a:r>
              <a:rPr lang="it-IT" dirty="0">
                <a:solidFill>
                  <a:srgbClr val="415364"/>
                </a:solidFill>
              </a:rPr>
              <a:t>mondo</a:t>
            </a:r>
            <a:endParaRPr kumimoji="0" lang="it-IT" sz="480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441" y="166680"/>
            <a:ext cx="1195466" cy="603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88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7406" y="-526981"/>
            <a:ext cx="10644539" cy="2572735"/>
          </a:xfrm>
          <a:prstGeom prst="rect">
            <a:avLst/>
          </a:prstGeom>
        </p:spPr>
      </p:pic>
      <p:sp>
        <p:nvSpPr>
          <p:cNvPr id="23" name="Segnaposto piè di pagina 3"/>
          <p:cNvSpPr txBox="1">
            <a:spLocks/>
          </p:cNvSpPr>
          <p:nvPr/>
        </p:nvSpPr>
        <p:spPr>
          <a:xfrm>
            <a:off x="2963624" y="4778489"/>
            <a:ext cx="3096933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Presentation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2591428" y="167747"/>
            <a:ext cx="6188147" cy="8398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50579" y="1648714"/>
            <a:ext cx="340995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Garanzia Italia </a:t>
            </a:r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il nuovo strumento straordinario messo in campo per sostenere le imprese italiane colpite dall'</a:t>
            </a:r>
            <a:r>
              <a:rPr lang="it-IT" sz="1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 Covid-19.</a:t>
            </a:r>
          </a:p>
          <a:p>
            <a:r>
              <a:rPr lang="it-IT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a 200 miliardi di euro di garanzie di Stato stanziati dal Decreto "Liquidità", supportiamo le imprese rilasciando garanzie a condizioni agevolate, contro-garantite dallo Stato, sui finanziamenti erogati dagli istituti di credito per far fronte alle carenze di liquidità e supportare la ripresa della piena operatività</a:t>
            </a:r>
            <a:r>
              <a:rPr lang="it-IT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30" name="Immagine 1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985" y="736664"/>
            <a:ext cx="3475021" cy="3170195"/>
          </a:xfrm>
          <a:prstGeom prst="rect">
            <a:avLst/>
          </a:prstGeom>
        </p:spPr>
      </p:pic>
      <p:pic>
        <p:nvPicPr>
          <p:cNvPr id="131" name="Immagine 1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60" y="1710633"/>
            <a:ext cx="3475021" cy="3170195"/>
          </a:xfrm>
          <a:prstGeom prst="rect">
            <a:avLst/>
          </a:prstGeom>
        </p:spPr>
      </p:pic>
      <p:pic>
        <p:nvPicPr>
          <p:cNvPr id="132" name="Immagine 1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695" y="1709978"/>
            <a:ext cx="3475021" cy="3170195"/>
          </a:xfrm>
          <a:prstGeom prst="rect">
            <a:avLst/>
          </a:prstGeom>
        </p:spPr>
      </p:pic>
      <p:sp>
        <p:nvSpPr>
          <p:cNvPr id="134" name="Rettangolo 133"/>
          <p:cNvSpPr/>
          <p:nvPr/>
        </p:nvSpPr>
        <p:spPr>
          <a:xfrm>
            <a:off x="5549392" y="1522038"/>
            <a:ext cx="166699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Caratteristiche</a:t>
            </a:r>
          </a:p>
          <a:p>
            <a:pPr algn="ctr"/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finanziamento rilasciato dalle banche, istituzioni finanziarie nazionali e internazionali e dagli altri soggetti abilitati all’esercizio del credito in Italia, sarà garantito da SACE e contro-garantito dallo Stato per </a:t>
            </a: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quota che va</a:t>
            </a: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 70% al 90%. </a:t>
            </a:r>
          </a:p>
          <a:p>
            <a:pPr algn="ctr"/>
            <a:r>
              <a: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5" name="Rettangolo 134"/>
          <p:cNvSpPr/>
          <p:nvPr/>
        </p:nvSpPr>
        <p:spPr>
          <a:xfrm>
            <a:off x="3907274" y="2574191"/>
            <a:ext cx="1654930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chi è rivolto</a:t>
            </a:r>
          </a:p>
          <a:p>
            <a:pPr algn="ctr"/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qualsiasi tipologia di impresa con sede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Italia indipendentemente dalla dimensione,</a:t>
            </a:r>
          </a:p>
          <a:p>
            <a:pPr algn="ctr"/>
            <a:r>
              <a:rPr lang="it-IT" sz="9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 settore di attività e dalla forma giuridica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36" name="Rettangolo 135"/>
          <p:cNvSpPr/>
          <p:nvPr/>
        </p:nvSpPr>
        <p:spPr>
          <a:xfrm>
            <a:off x="7195738" y="2522865"/>
            <a:ext cx="1612690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Modalità</a:t>
            </a:r>
          </a:p>
          <a:p>
            <a:pPr algn="ctr"/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richieste di finanziamento dovranno essere presentate dalle imprese direttamente alle banche di riferimento,</a:t>
            </a: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successivamente sarà la stessa banca ad</a:t>
            </a:r>
          </a:p>
          <a:p>
            <a:pPr algn="ctr"/>
            <a:r>
              <a:rPr lang="it-IT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effettuare la richiesta di garanzia a SACE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olo 4">
            <a:extLst>
              <a:ext uri="{FF2B5EF4-FFF2-40B4-BE49-F238E27FC236}">
                <a16:creationId xmlns:a16="http://schemas.microsoft.com/office/drawing/2014/main" xmlns="" id="{4A1D4A87-85EB-424B-9EDC-F5211821F917}"/>
              </a:ext>
            </a:extLst>
          </p:cNvPr>
          <p:cNvSpPr txBox="1">
            <a:spLocks/>
          </p:cNvSpPr>
          <p:nvPr/>
        </p:nvSpPr>
        <p:spPr>
          <a:xfrm>
            <a:off x="2573081" y="234069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3200" b="1" dirty="0">
                <a:solidFill>
                  <a:schemeClr val="bg1"/>
                </a:solidFill>
              </a:rPr>
              <a:t>Garanzia </a:t>
            </a:r>
            <a:r>
              <a:rPr lang="it-IT" sz="3200" b="1" dirty="0" smtClean="0">
                <a:solidFill>
                  <a:schemeClr val="bg1"/>
                </a:solidFill>
              </a:rPr>
              <a:t>Italia</a:t>
            </a:r>
            <a:r>
              <a:rPr lang="it-IT" sz="2400" b="1" dirty="0" smtClean="0">
                <a:solidFill>
                  <a:schemeClr val="bg1"/>
                </a:solidFill>
              </a:rPr>
              <a:t>: garanzie </a:t>
            </a:r>
            <a:r>
              <a:rPr lang="it-IT" sz="2400" b="1" dirty="0" err="1" smtClean="0">
                <a:solidFill>
                  <a:schemeClr val="bg1"/>
                </a:solidFill>
              </a:rPr>
              <a:t>controgarantite</a:t>
            </a:r>
            <a:r>
              <a:rPr lang="it-IT" sz="2400" b="1" dirty="0" smtClean="0">
                <a:solidFill>
                  <a:schemeClr val="bg1"/>
                </a:solidFill>
              </a:rPr>
              <a:t> dallo Stato</a:t>
            </a:r>
            <a:endParaRPr lang="it-IT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744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2050" name="Diapositiva think-cell" r:id="rId8" imgW="360" imgH="360" progId="">
              <p:embed/>
            </p:oleObj>
          </a:graphicData>
        </a:graphic>
      </p:graphicFrame>
      <p:sp>
        <p:nvSpPr>
          <p:cNvPr id="26" name="Segnaposto testo 1">
            <a:extLst>
              <a:ext uri="{FF2B5EF4-FFF2-40B4-BE49-F238E27FC236}">
                <a16:creationId xmlns:a16="http://schemas.microsoft.com/office/drawing/2014/main" xmlns="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6864735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«</a:t>
            </a:r>
            <a:r>
              <a:rPr lang="it-IT" sz="1800" b="1" i="1" dirty="0" smtClean="0"/>
              <a:t>Green New Deal</a:t>
            </a:r>
            <a:r>
              <a:rPr lang="it-IT" sz="1800" b="1" dirty="0" smtClean="0"/>
              <a:t>»: dall’annuncio all’</a:t>
            </a:r>
            <a:r>
              <a:rPr lang="it-IT" sz="1800" b="1" i="1" dirty="0" err="1" smtClean="0"/>
              <a:t>execution</a:t>
            </a:r>
            <a:endParaRPr lang="it-IT" sz="1800" b="1" i="1" dirty="0"/>
          </a:p>
        </p:txBody>
      </p:sp>
      <p:cxnSp>
        <p:nvCxnSpPr>
          <p:cNvPr id="67" name="Straight Connector 6"/>
          <p:cNvCxnSpPr/>
          <p:nvPr/>
        </p:nvCxnSpPr>
        <p:spPr>
          <a:xfrm>
            <a:off x="902308" y="1736591"/>
            <a:ext cx="7538400" cy="0"/>
          </a:xfrm>
          <a:prstGeom prst="line">
            <a:avLst/>
          </a:prstGeom>
          <a:ln>
            <a:solidFill>
              <a:srgbClr val="A4A5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6"/>
          <p:cNvCxnSpPr/>
          <p:nvPr/>
        </p:nvCxnSpPr>
        <p:spPr>
          <a:xfrm>
            <a:off x="902308" y="2815917"/>
            <a:ext cx="7538786" cy="0"/>
          </a:xfrm>
          <a:prstGeom prst="line">
            <a:avLst/>
          </a:prstGeom>
          <a:ln>
            <a:solidFill>
              <a:srgbClr val="A4A5A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bject 23"/>
          <p:cNvSpPr/>
          <p:nvPr/>
        </p:nvSpPr>
        <p:spPr>
          <a:xfrm>
            <a:off x="322505" y="607662"/>
            <a:ext cx="1864920" cy="3379745"/>
          </a:xfrm>
          <a:prstGeom prst="rect">
            <a:avLst/>
          </a:prstGeom>
          <a:solidFill>
            <a:schemeClr val="tx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vert270" wrap="square" lIns="144000" tIns="0" rIns="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defTabSz="1219170"/>
            <a:r>
              <a:rPr lang="it-IT" sz="1400" b="1" dirty="0" smtClean="0">
                <a:solidFill>
                  <a:schemeClr val="bg1"/>
                </a:solidFill>
              </a:rPr>
              <a:t>Principali </a:t>
            </a:r>
            <a:r>
              <a:rPr lang="it-IT" sz="1400" b="1" i="1" dirty="0" err="1" smtClean="0">
                <a:solidFill>
                  <a:schemeClr val="bg1"/>
                </a:solidFill>
              </a:rPr>
              <a:t>Milestones</a:t>
            </a:r>
            <a:endParaRPr sz="1400" b="1" i="1" dirty="0">
              <a:solidFill>
                <a:schemeClr val="bg1"/>
              </a:solidFill>
            </a:endParaRPr>
          </a:p>
        </p:txBody>
      </p:sp>
      <p:sp>
        <p:nvSpPr>
          <p:cNvPr id="77" name="object 23"/>
          <p:cNvSpPr/>
          <p:nvPr/>
        </p:nvSpPr>
        <p:spPr>
          <a:xfrm>
            <a:off x="861243" y="747154"/>
            <a:ext cx="1766227" cy="935334"/>
          </a:xfrm>
          <a:prstGeom prst="rect">
            <a:avLst/>
          </a:prstGeom>
          <a:solidFill>
            <a:srgbClr val="00994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i="1" dirty="0" smtClean="0">
                <a:solidFill>
                  <a:schemeClr val="bg1"/>
                </a:solidFill>
              </a:rPr>
              <a:t>Green New Deal </a:t>
            </a:r>
            <a:r>
              <a:rPr lang="it-IT" sz="1200" b="1" dirty="0" smtClean="0">
                <a:solidFill>
                  <a:schemeClr val="bg1"/>
                </a:solidFill>
              </a:rPr>
              <a:t>Italiano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78" name="object 23"/>
          <p:cNvSpPr/>
          <p:nvPr/>
        </p:nvSpPr>
        <p:spPr>
          <a:xfrm>
            <a:off x="861243" y="1814582"/>
            <a:ext cx="1766227" cy="93354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i="1" dirty="0" err="1" smtClean="0"/>
              <a:t>Ambition</a:t>
            </a:r>
            <a:r>
              <a:rPr lang="it-IT" sz="1200" b="1" i="1" dirty="0" smtClean="0"/>
              <a:t> </a:t>
            </a:r>
            <a:r>
              <a:rPr lang="it-IT" sz="1200" b="1" dirty="0" smtClean="0"/>
              <a:t>e </a:t>
            </a:r>
          </a:p>
          <a:p>
            <a:pPr algn="ctr" defTabSz="914378"/>
            <a:r>
              <a:rPr lang="it-IT" sz="1200" b="1" i="1" dirty="0" smtClean="0"/>
              <a:t>set-up</a:t>
            </a:r>
            <a:r>
              <a:rPr lang="it-IT" sz="1200" b="1" dirty="0" smtClean="0"/>
              <a:t> operativo</a:t>
            </a:r>
            <a:endParaRPr sz="1200" b="1" i="1" dirty="0"/>
          </a:p>
        </p:txBody>
      </p:sp>
      <p:sp>
        <p:nvSpPr>
          <p:cNvPr id="79" name="Ovale 78"/>
          <p:cNvSpPr/>
          <p:nvPr/>
        </p:nvSpPr>
        <p:spPr>
          <a:xfrm>
            <a:off x="798105" y="648345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 smtClean="0">
                <a:solidFill>
                  <a:srgbClr val="415364"/>
                </a:solidFill>
                <a:latin typeface="Arial" panose="020B0604020202020204"/>
              </a:rPr>
              <a:t>1</a:t>
            </a:r>
            <a:endParaRPr lang="it-IT" sz="1200" b="1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80" name="Ovale 79"/>
          <p:cNvSpPr/>
          <p:nvPr/>
        </p:nvSpPr>
        <p:spPr>
          <a:xfrm>
            <a:off x="798105" y="1713484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 smtClean="0">
                <a:solidFill>
                  <a:srgbClr val="415364"/>
                </a:solidFill>
                <a:latin typeface="Arial" panose="020B0604020202020204"/>
              </a:rPr>
              <a:t>2</a:t>
            </a:r>
            <a:endParaRPr lang="it-IT" sz="1200" b="1" dirty="0">
              <a:solidFill>
                <a:srgbClr val="415364"/>
              </a:solidFill>
              <a:latin typeface="Arial" panose="020B0604020202020204"/>
            </a:endParaRPr>
          </a:p>
        </p:txBody>
      </p:sp>
      <p:sp>
        <p:nvSpPr>
          <p:cNvPr id="81" name="btfpBulletedList195610"/>
          <p:cNvSpPr txBox="1"/>
          <p:nvPr/>
        </p:nvSpPr>
        <p:spPr>
          <a:xfrm>
            <a:off x="2800672" y="962597"/>
            <a:ext cx="5708846" cy="430887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Char char="•"/>
            </a:pPr>
            <a:r>
              <a:rPr lang="it-IT" sz="1100" dirty="0" smtClean="0">
                <a:solidFill>
                  <a:srgbClr val="415064"/>
                </a:solidFill>
              </a:rPr>
              <a:t>Il governo, con il </a:t>
            </a:r>
            <a:r>
              <a:rPr lang="it-IT" sz="1100" b="1" dirty="0" smtClean="0">
                <a:solidFill>
                  <a:srgbClr val="415064"/>
                </a:solidFill>
              </a:rPr>
              <a:t>DL Semplificazioni </a:t>
            </a:r>
            <a:r>
              <a:rPr lang="it-IT" sz="1100" dirty="0" smtClean="0">
                <a:solidFill>
                  <a:srgbClr val="415064"/>
                </a:solidFill>
              </a:rPr>
              <a:t>di luglio 2020, identifica </a:t>
            </a:r>
            <a:r>
              <a:rPr lang="it-IT" sz="1100" b="1" dirty="0" smtClean="0">
                <a:solidFill>
                  <a:srgbClr val="415064"/>
                </a:solidFill>
              </a:rPr>
              <a:t>SACE come attuatore del </a:t>
            </a:r>
            <a:r>
              <a:rPr lang="it-IT" sz="1100" b="1" i="1" dirty="0" smtClean="0">
                <a:solidFill>
                  <a:srgbClr val="415064"/>
                </a:solidFill>
              </a:rPr>
              <a:t>Green New Deal </a:t>
            </a:r>
            <a:r>
              <a:rPr lang="it-IT" sz="1100" b="1" dirty="0" smtClean="0">
                <a:solidFill>
                  <a:srgbClr val="415064"/>
                </a:solidFill>
              </a:rPr>
              <a:t>italiano </a:t>
            </a:r>
            <a:r>
              <a:rPr lang="it-IT" sz="1100" dirty="0" smtClean="0">
                <a:solidFill>
                  <a:srgbClr val="415064"/>
                </a:solidFill>
              </a:rPr>
              <a:t>attraverso il rilascio di garanzie «</a:t>
            </a:r>
            <a:r>
              <a:rPr lang="it-IT" sz="1100" i="1" dirty="0" smtClean="0">
                <a:solidFill>
                  <a:srgbClr val="415064"/>
                </a:solidFill>
              </a:rPr>
              <a:t>green</a:t>
            </a:r>
            <a:r>
              <a:rPr lang="it-IT" sz="1100" dirty="0" smtClean="0">
                <a:solidFill>
                  <a:srgbClr val="415064"/>
                </a:solidFill>
              </a:rPr>
              <a:t>» </a:t>
            </a:r>
            <a:endParaRPr lang="it-IT" sz="1100" b="1" dirty="0">
              <a:solidFill>
                <a:srgbClr val="415064"/>
              </a:solidFill>
            </a:endParaRPr>
          </a:p>
        </p:txBody>
      </p:sp>
      <p:sp>
        <p:nvSpPr>
          <p:cNvPr id="82" name="btfpBulletedList195610"/>
          <p:cNvSpPr txBox="1"/>
          <p:nvPr/>
        </p:nvSpPr>
        <p:spPr>
          <a:xfrm>
            <a:off x="2800672" y="1981271"/>
            <a:ext cx="5708846" cy="600164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FontTx/>
              <a:buChar char="•"/>
            </a:pPr>
            <a:r>
              <a:rPr lang="it-IT" sz="1100" dirty="0" smtClean="0">
                <a:solidFill>
                  <a:srgbClr val="415064"/>
                </a:solidFill>
              </a:rPr>
              <a:t>Definire la ambizioni orientando i </a:t>
            </a:r>
            <a:r>
              <a:rPr lang="it-IT" sz="1100" dirty="0">
                <a:solidFill>
                  <a:srgbClr val="415064"/>
                </a:solidFill>
              </a:rPr>
              <a:t>nostri sforzi </a:t>
            </a:r>
            <a:r>
              <a:rPr lang="it-IT" sz="1100" dirty="0" smtClean="0">
                <a:solidFill>
                  <a:srgbClr val="415064"/>
                </a:solidFill>
              </a:rPr>
              <a:t>per </a:t>
            </a:r>
            <a:r>
              <a:rPr lang="it-IT" sz="1100" b="1" dirty="0" smtClean="0">
                <a:solidFill>
                  <a:srgbClr val="415064"/>
                </a:solidFill>
              </a:rPr>
              <a:t>aiutare </a:t>
            </a:r>
            <a:r>
              <a:rPr lang="it-IT" sz="1100" b="1" dirty="0">
                <a:solidFill>
                  <a:srgbClr val="415064"/>
                </a:solidFill>
              </a:rPr>
              <a:t>le aziende italiane </a:t>
            </a:r>
            <a:r>
              <a:rPr lang="it-IT" sz="1100" dirty="0" smtClean="0">
                <a:solidFill>
                  <a:srgbClr val="415064"/>
                </a:solidFill>
              </a:rPr>
              <a:t>a </a:t>
            </a:r>
            <a:r>
              <a:rPr lang="it-IT" sz="1100" dirty="0">
                <a:solidFill>
                  <a:srgbClr val="415064"/>
                </a:solidFill>
              </a:rPr>
              <a:t>diventare </a:t>
            </a:r>
            <a:r>
              <a:rPr lang="it-IT" sz="1100" b="1" i="1" dirty="0" err="1" smtClean="0">
                <a:solidFill>
                  <a:srgbClr val="415064"/>
                </a:solidFill>
              </a:rPr>
              <a:t>champions</a:t>
            </a:r>
            <a:r>
              <a:rPr lang="it-IT" sz="1100" dirty="0" smtClean="0">
                <a:solidFill>
                  <a:srgbClr val="415064"/>
                </a:solidFill>
              </a:rPr>
              <a:t> della </a:t>
            </a:r>
            <a:r>
              <a:rPr lang="it-IT" sz="1100" b="1" i="1" dirty="0" smtClean="0">
                <a:solidFill>
                  <a:srgbClr val="415064"/>
                </a:solidFill>
              </a:rPr>
              <a:t>green economy </a:t>
            </a:r>
            <a:r>
              <a:rPr lang="it-IT" sz="1100" i="1" dirty="0" smtClean="0">
                <a:solidFill>
                  <a:srgbClr val="415064"/>
                </a:solidFill>
              </a:rPr>
              <a:t>e </a:t>
            </a:r>
            <a:r>
              <a:rPr lang="it-IT" sz="1100" dirty="0"/>
              <a:t>consentire </a:t>
            </a:r>
            <a:r>
              <a:rPr lang="it-IT" sz="1100" b="1" dirty="0"/>
              <a:t>all’Italia</a:t>
            </a:r>
            <a:r>
              <a:rPr lang="it-IT" sz="1100" dirty="0"/>
              <a:t> di giocare un </a:t>
            </a:r>
            <a:r>
              <a:rPr lang="it-IT" sz="1100" b="1" dirty="0"/>
              <a:t>ruolo di primo </a:t>
            </a:r>
            <a:r>
              <a:rPr lang="it-IT" sz="1100" b="1" dirty="0" smtClean="0"/>
              <a:t>piano</a:t>
            </a:r>
            <a:r>
              <a:rPr lang="it-IT" sz="1100" dirty="0" smtClean="0"/>
              <a:t> </a:t>
            </a:r>
            <a:r>
              <a:rPr lang="it-IT" sz="1100" dirty="0"/>
              <a:t>a livello </a:t>
            </a:r>
            <a:r>
              <a:rPr lang="it-IT" sz="1100" dirty="0" smtClean="0"/>
              <a:t>internazionale</a:t>
            </a:r>
            <a:endParaRPr lang="it-IT" sz="1100" b="1" i="1" strike="sngStrike" dirty="0">
              <a:solidFill>
                <a:srgbClr val="FF0000"/>
              </a:solidFill>
            </a:endParaRPr>
          </a:p>
        </p:txBody>
      </p:sp>
      <p:sp>
        <p:nvSpPr>
          <p:cNvPr id="94" name="object 23"/>
          <p:cNvSpPr/>
          <p:nvPr/>
        </p:nvSpPr>
        <p:spPr>
          <a:xfrm>
            <a:off x="860456" y="2882545"/>
            <a:ext cx="1767855" cy="933542"/>
          </a:xfrm>
          <a:prstGeom prst="rect">
            <a:avLst/>
          </a:prstGeom>
          <a:solidFill>
            <a:srgbClr val="E30613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36000" tIns="0" rIns="3600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defTabSz="914378"/>
            <a:r>
              <a:rPr lang="it-IT" sz="1200" b="1" smtClean="0">
                <a:solidFill>
                  <a:schemeClr val="bg1"/>
                </a:solidFill>
              </a:rPr>
              <a:t>Identificazione beneficiari </a:t>
            </a:r>
            <a:endParaRPr lang="it-IT" sz="1200" b="1" dirty="0" smtClean="0">
              <a:solidFill>
                <a:schemeClr val="bg1"/>
              </a:solidFill>
            </a:endParaRPr>
          </a:p>
          <a:p>
            <a:pPr algn="ctr" defTabSz="914378"/>
            <a:r>
              <a:rPr lang="it-IT" sz="1200" b="1" i="1" dirty="0" smtClean="0">
                <a:solidFill>
                  <a:schemeClr val="bg1"/>
                </a:solidFill>
              </a:rPr>
              <a:t>target</a:t>
            </a:r>
            <a:endParaRPr sz="1200" b="1" i="1" dirty="0">
              <a:solidFill>
                <a:schemeClr val="bg1"/>
              </a:solidFill>
            </a:endParaRPr>
          </a:p>
        </p:txBody>
      </p:sp>
      <p:sp>
        <p:nvSpPr>
          <p:cNvPr id="95" name="btfpBulletedList195610"/>
          <p:cNvSpPr txBox="1"/>
          <p:nvPr/>
        </p:nvSpPr>
        <p:spPr>
          <a:xfrm>
            <a:off x="2800672" y="3145393"/>
            <a:ext cx="5708846" cy="430887"/>
          </a:xfrm>
          <a:prstGeom prst="rect">
            <a:avLst/>
          </a:prstGeom>
        </p:spPr>
        <p:txBody>
          <a:bodyPr vert="horz" wrap="square" lIns="0" tIns="45720" rIns="91440" bIns="45720" rtlCol="0" anchor="t" anchorCtr="0">
            <a:spAutoFit/>
          </a:bodyPr>
          <a:lstStyle/>
          <a:p>
            <a:pPr marL="200025" indent="-200025" algn="just">
              <a:spcBef>
                <a:spcPts val="200"/>
              </a:spcBef>
              <a:spcAft>
                <a:spcPts val="200"/>
              </a:spcAft>
              <a:buChar char="•"/>
            </a:pPr>
            <a:r>
              <a:rPr lang="it-IT" sz="1100" dirty="0" smtClean="0"/>
              <a:t>Tutte </a:t>
            </a:r>
            <a:r>
              <a:rPr lang="it-IT" sz="1100" dirty="0"/>
              <a:t>le aziende </a:t>
            </a:r>
            <a:r>
              <a:rPr lang="it-IT" sz="1100" dirty="0" smtClean="0"/>
              <a:t>italiane, </a:t>
            </a:r>
            <a:r>
              <a:rPr lang="it-IT" sz="1100" dirty="0"/>
              <a:t>di </a:t>
            </a:r>
            <a:r>
              <a:rPr lang="it-IT" sz="1100" b="1" dirty="0"/>
              <a:t>qualsiasi </a:t>
            </a:r>
            <a:r>
              <a:rPr lang="it-IT" sz="1100" b="1" dirty="0" smtClean="0"/>
              <a:t>dimensione</a:t>
            </a:r>
            <a:r>
              <a:rPr lang="it-IT" sz="1100" dirty="0" smtClean="0"/>
              <a:t>, attraverso </a:t>
            </a:r>
            <a:r>
              <a:rPr lang="it-IT" sz="1100" b="1" dirty="0" smtClean="0"/>
              <a:t>coperture assistite dalla garanzia dello Stato italiano</a:t>
            </a:r>
            <a:endParaRPr lang="it-IT" sz="1100" b="1" i="1" strike="sngStrike" dirty="0" smtClean="0">
              <a:solidFill>
                <a:srgbClr val="FF0000"/>
              </a:solidFill>
            </a:endParaRPr>
          </a:p>
        </p:txBody>
      </p:sp>
      <p:sp>
        <p:nvSpPr>
          <p:cNvPr id="96" name="Ovale 95"/>
          <p:cNvSpPr/>
          <p:nvPr/>
        </p:nvSpPr>
        <p:spPr>
          <a:xfrm>
            <a:off x="798105" y="2778623"/>
            <a:ext cx="216000" cy="216000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defTabSz="685783"/>
            <a:r>
              <a:rPr lang="it-IT" sz="1200" b="1" dirty="0">
                <a:solidFill>
                  <a:srgbClr val="415364"/>
                </a:solidFill>
                <a:latin typeface="Arial" panose="020B0604020202020204"/>
              </a:rPr>
              <a:t>3</a:t>
            </a:r>
          </a:p>
        </p:txBody>
      </p:sp>
      <p:sp>
        <p:nvSpPr>
          <p:cNvPr id="3" name="Rettangolo 2"/>
          <p:cNvSpPr/>
          <p:nvPr/>
        </p:nvSpPr>
        <p:spPr>
          <a:xfrm>
            <a:off x="1903802" y="4526279"/>
            <a:ext cx="5328000" cy="477581"/>
          </a:xfrm>
          <a:prstGeom prst="rect">
            <a:avLst/>
          </a:prstGeom>
          <a:solidFill>
            <a:schemeClr val="bg1"/>
          </a:solidFill>
          <a:ln w="19050">
            <a:solidFill>
              <a:srgbClr val="00994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b="1" dirty="0" smtClean="0">
                <a:solidFill>
                  <a:schemeClr val="tx1"/>
                </a:solidFill>
              </a:rPr>
              <a:t>Nel </a:t>
            </a:r>
            <a:r>
              <a:rPr lang="it-IT" sz="1400" b="1" dirty="0">
                <a:solidFill>
                  <a:schemeClr val="tx1"/>
                </a:solidFill>
              </a:rPr>
              <a:t>2020 </a:t>
            </a:r>
            <a:r>
              <a:rPr lang="it-IT" sz="1100" dirty="0">
                <a:solidFill>
                  <a:schemeClr val="tx1"/>
                </a:solidFill>
              </a:rPr>
              <a:t>deliberato il rilascio di n. </a:t>
            </a:r>
            <a:r>
              <a:rPr lang="it-IT" sz="1400" b="1" dirty="0">
                <a:solidFill>
                  <a:schemeClr val="tx1"/>
                </a:solidFill>
              </a:rPr>
              <a:t>7 garanzie </a:t>
            </a:r>
            <a:r>
              <a:rPr lang="it-IT" sz="1100" dirty="0">
                <a:solidFill>
                  <a:schemeClr val="tx1"/>
                </a:solidFill>
              </a:rPr>
              <a:t>inerenti operazioni per un</a:t>
            </a:r>
          </a:p>
          <a:p>
            <a:pPr algn="ctr"/>
            <a:r>
              <a:rPr lang="it-IT" sz="1100" dirty="0">
                <a:solidFill>
                  <a:schemeClr val="tx1"/>
                </a:solidFill>
              </a:rPr>
              <a:t>importo complessivo dei finanziamenti pari a circa </a:t>
            </a:r>
            <a:r>
              <a:rPr lang="it-IT" sz="1400" b="1" dirty="0">
                <a:solidFill>
                  <a:schemeClr val="tx1"/>
                </a:solidFill>
              </a:rPr>
              <a:t>614,17 milioni di euro </a:t>
            </a:r>
          </a:p>
        </p:txBody>
      </p:sp>
      <p:sp>
        <p:nvSpPr>
          <p:cNvPr id="18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9017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19" name="Segnaposto numero diapositiva 3">
            <a:extLst>
              <a:ext uri="{FF2B5EF4-FFF2-40B4-BE49-F238E27FC236}">
                <a16:creationId xmlns:a16="http://schemas.microsoft.com/office/drawing/2014/main" xmlns="" id="{52C954B1-B0F4-4E12-BE66-48509ABAF6A1}"/>
              </a:ext>
            </a:extLst>
          </p:cNvPr>
          <p:cNvSpPr txBox="1">
            <a:spLocks/>
          </p:cNvSpPr>
          <p:nvPr/>
        </p:nvSpPr>
        <p:spPr>
          <a:xfrm>
            <a:off x="119017" y="4907080"/>
            <a:ext cx="1008062" cy="1836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 marL="0" algn="l" defTabSz="685800" rtl="0" eaLnBrk="1" latinLnBrk="0" hangingPunct="1">
              <a:defRPr sz="800" b="0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DA0FE-9C19-F746-8419-6700E348BF78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20" name="btfpConclusionArrowPointer261230"/>
          <p:cNvSpPr/>
          <p:nvPr>
            <p:custDataLst>
              <p:tags r:id="rId3"/>
            </p:custDataLst>
          </p:nvPr>
        </p:nvSpPr>
        <p:spPr bwMode="gray">
          <a:xfrm>
            <a:off x="4135390" y="4046110"/>
            <a:ext cx="864870" cy="360362"/>
          </a:xfrm>
          <a:prstGeom prst="downArrow">
            <a:avLst>
              <a:gd name="adj1" fmla="val 50000"/>
              <a:gd name="adj2" fmla="val 70000"/>
            </a:avLst>
          </a:prstGeom>
          <a:noFill/>
          <a:ln w="9525" cmpd="sng">
            <a:solidFill>
              <a:srgbClr val="CC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indent="0" algn="ctr">
              <a:buNone/>
            </a:pPr>
            <a:endParaRPr lang="it-IT" sz="1600" smtClean="0">
              <a:solidFill>
                <a:schemeClr val="tx1"/>
              </a:solidFill>
            </a:endParaRPr>
          </a:p>
        </p:txBody>
      </p:sp>
      <p:cxnSp>
        <p:nvCxnSpPr>
          <p:cNvPr id="22" name="btfpConclusionArrowLineLeft261230"/>
          <p:cNvCxnSpPr/>
          <p:nvPr>
            <p:custDataLst>
              <p:tags r:id="rId4"/>
            </p:custDataLst>
          </p:nvPr>
        </p:nvCxnSpPr>
        <p:spPr bwMode="gray">
          <a:xfrm>
            <a:off x="322505" y="4286472"/>
            <a:ext cx="3899372" cy="0"/>
          </a:xfrm>
          <a:prstGeom prst="line">
            <a:avLst/>
          </a:prstGeom>
          <a:ln w="9525" cap="flat" cmpd="sng">
            <a:solidFill>
              <a:srgbClr val="CC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btfpConclusionArrowLineRight261230"/>
          <p:cNvCxnSpPr/>
          <p:nvPr>
            <p:custDataLst>
              <p:tags r:id="rId5"/>
            </p:custDataLst>
          </p:nvPr>
        </p:nvCxnSpPr>
        <p:spPr bwMode="gray">
          <a:xfrm>
            <a:off x="4913773" y="4286472"/>
            <a:ext cx="3898800" cy="0"/>
          </a:xfrm>
          <a:prstGeom prst="line">
            <a:avLst/>
          </a:prstGeom>
          <a:ln w="9525" cap="flat" cmpd="sng">
            <a:solidFill>
              <a:srgbClr val="CC0000"/>
            </a:solidFill>
            <a:miter lim="800000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3619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74" name="Diapositiva think-cell" r:id="rId6" imgW="360" imgH="360" progId="">
              <p:embed/>
            </p:oleObj>
          </a:graphicData>
        </a:graphic>
      </p:graphicFrame>
      <p:sp>
        <p:nvSpPr>
          <p:cNvPr id="28" name="Rettangolo 27"/>
          <p:cNvSpPr/>
          <p:nvPr/>
        </p:nvSpPr>
        <p:spPr>
          <a:xfrm>
            <a:off x="6756793" y="4222668"/>
            <a:ext cx="2271621" cy="92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88" name="Pentagon 10"/>
          <p:cNvSpPr/>
          <p:nvPr/>
        </p:nvSpPr>
        <p:spPr>
          <a:xfrm>
            <a:off x="6010173" y="996736"/>
            <a:ext cx="3071455" cy="400463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36000" rtlCol="0" anchor="ctr"/>
          <a:lstStyle/>
          <a:p>
            <a:pPr marL="228600" indent="-228600">
              <a:spcBef>
                <a:spcPts val="100"/>
              </a:spcBef>
              <a:spcAft>
                <a:spcPts val="200"/>
              </a:spcAft>
              <a:buFont typeface="Wingdings" panose="05000000000000000000" pitchFamily="2" charset="2"/>
              <a:buChar char="ü"/>
            </a:pPr>
            <a:endParaRPr lang="it-IT" sz="1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6" name="Segnaposto testo 1">
            <a:extLst>
              <a:ext uri="{FF2B5EF4-FFF2-40B4-BE49-F238E27FC236}">
                <a16:creationId xmlns:a16="http://schemas.microsoft.com/office/drawing/2014/main" xmlns="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6864735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SACE come attuatore del </a:t>
            </a:r>
            <a:r>
              <a:rPr lang="it-IT" sz="1800" b="1" i="1" dirty="0" smtClean="0"/>
              <a:t>Green New Deal </a:t>
            </a:r>
            <a:r>
              <a:rPr lang="it-IT" sz="1800" b="1" dirty="0" smtClean="0"/>
              <a:t>italiano</a:t>
            </a:r>
            <a:endParaRPr lang="it-IT" sz="1800" b="1" i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231913" y="667839"/>
            <a:ext cx="5445468" cy="234514"/>
          </a:xfrm>
          <a:prstGeom prst="rect">
            <a:avLst/>
          </a:prstGeom>
          <a:solidFill>
            <a:schemeClr val="tx1"/>
          </a:solidFill>
          <a:ln w="3175">
            <a:noFill/>
            <a:prstDash val="sysDot"/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00" b="1" dirty="0" smtClean="0">
                <a:solidFill>
                  <a:schemeClr val="bg1"/>
                </a:solidFill>
              </a:rPr>
              <a:t>CRITERI DI ELIGIBILITY*</a:t>
            </a:r>
            <a:endParaRPr lang="it-IT" sz="1000" b="1" dirty="0">
              <a:solidFill>
                <a:schemeClr val="bg1"/>
              </a:solidFill>
            </a:endParaRPr>
          </a:p>
        </p:txBody>
      </p:sp>
      <p:grpSp>
        <p:nvGrpSpPr>
          <p:cNvPr id="7" name="Gruppo 6"/>
          <p:cNvGrpSpPr/>
          <p:nvPr/>
        </p:nvGrpSpPr>
        <p:grpSpPr>
          <a:xfrm>
            <a:off x="155690" y="1121358"/>
            <a:ext cx="1613648" cy="1115577"/>
            <a:chOff x="2995687" y="1130761"/>
            <a:chExt cx="1260388" cy="871355"/>
          </a:xfrm>
        </p:grpSpPr>
        <p:grpSp>
          <p:nvGrpSpPr>
            <p:cNvPr id="4" name="Gruppo 3"/>
            <p:cNvGrpSpPr/>
            <p:nvPr/>
          </p:nvGrpSpPr>
          <p:grpSpPr>
            <a:xfrm>
              <a:off x="2995687" y="1130761"/>
              <a:ext cx="1260388" cy="871355"/>
              <a:chOff x="1726181" y="1123781"/>
              <a:chExt cx="954463" cy="871355"/>
            </a:xfrm>
          </p:grpSpPr>
          <p:grpSp>
            <p:nvGrpSpPr>
              <p:cNvPr id="29" name="Gruppo 28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30" name="Connettore diritto 29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Connettore diritto 34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o 35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37" name="Connettore diritto 36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Connettore diritto 37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" name="Rettangolo 4"/>
            <p:cNvSpPr/>
            <p:nvPr/>
          </p:nvSpPr>
          <p:spPr>
            <a:xfrm>
              <a:off x="3200099" y="1356750"/>
              <a:ext cx="851565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/>
                <a:t>ECONOMIA PULITA</a:t>
              </a:r>
            </a:p>
          </p:txBody>
        </p:sp>
      </p:grpSp>
      <p:grpSp>
        <p:nvGrpSpPr>
          <p:cNvPr id="8" name="Gruppo 7"/>
          <p:cNvGrpSpPr/>
          <p:nvPr/>
        </p:nvGrpSpPr>
        <p:grpSpPr>
          <a:xfrm>
            <a:off x="4038612" y="1121358"/>
            <a:ext cx="1613648" cy="1115577"/>
            <a:chOff x="4351870" y="1130761"/>
            <a:chExt cx="1260388" cy="871355"/>
          </a:xfrm>
        </p:grpSpPr>
        <p:grpSp>
          <p:nvGrpSpPr>
            <p:cNvPr id="39" name="Gruppo 38"/>
            <p:cNvGrpSpPr/>
            <p:nvPr/>
          </p:nvGrpSpPr>
          <p:grpSpPr>
            <a:xfrm>
              <a:off x="4351870" y="1130761"/>
              <a:ext cx="1260388" cy="871355"/>
              <a:chOff x="1726181" y="1123781"/>
              <a:chExt cx="954463" cy="871355"/>
            </a:xfrm>
          </p:grpSpPr>
          <p:grpSp>
            <p:nvGrpSpPr>
              <p:cNvPr id="40" name="Gruppo 39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44" name="Connettore diritto 43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Connettore diritto 44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o 40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42" name="Connettore diritto 41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Connettore diritto 42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8" name="Rettangolo 67"/>
            <p:cNvSpPr/>
            <p:nvPr/>
          </p:nvSpPr>
          <p:spPr>
            <a:xfrm>
              <a:off x="4556282" y="1254509"/>
              <a:ext cx="851565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/>
                <a:t>MITIGAZIONE E ADATTAMENTO AI CAMBIAMENTI CLIMATICI</a:t>
              </a:r>
            </a:p>
          </p:txBody>
        </p:sp>
      </p:grpSp>
      <p:grpSp>
        <p:nvGrpSpPr>
          <p:cNvPr id="9" name="Gruppo 8"/>
          <p:cNvGrpSpPr/>
          <p:nvPr/>
        </p:nvGrpSpPr>
        <p:grpSpPr>
          <a:xfrm>
            <a:off x="155690" y="3240038"/>
            <a:ext cx="1613648" cy="1115577"/>
            <a:chOff x="2995687" y="2629647"/>
            <a:chExt cx="1260388" cy="871355"/>
          </a:xfrm>
        </p:grpSpPr>
        <p:grpSp>
          <p:nvGrpSpPr>
            <p:cNvPr id="46" name="Gruppo 45"/>
            <p:cNvGrpSpPr/>
            <p:nvPr/>
          </p:nvGrpSpPr>
          <p:grpSpPr>
            <a:xfrm>
              <a:off x="2995687" y="2629647"/>
              <a:ext cx="1260388" cy="871355"/>
              <a:chOff x="1726181" y="1123781"/>
              <a:chExt cx="954463" cy="871355"/>
            </a:xfrm>
          </p:grpSpPr>
          <p:grpSp>
            <p:nvGrpSpPr>
              <p:cNvPr id="47" name="Gruppo 46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51" name="Connettore diritto 50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" name="Connettore diritto 51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8" name="Gruppo 47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49" name="Connettore diritto 48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Connettore diritto 49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9" name="Rettangolo 68"/>
            <p:cNvSpPr/>
            <p:nvPr/>
          </p:nvSpPr>
          <p:spPr>
            <a:xfrm>
              <a:off x="3058792" y="2854894"/>
              <a:ext cx="1134179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err="1" smtClean="0"/>
                <a:t>MOBILIT</a:t>
              </a:r>
              <a:r>
                <a:rPr lang="it-IT" sz="1100" b="1" cap="all" dirty="0" err="1" smtClean="0"/>
                <a:t>à</a:t>
              </a:r>
              <a:r>
                <a:rPr lang="it-IT" sz="1100" b="1" cap="all" dirty="0" smtClean="0"/>
                <a:t> SOSTENIBILE</a:t>
              </a:r>
              <a:endParaRPr lang="it-IT" sz="1100" b="1" dirty="0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2097151" y="2193538"/>
            <a:ext cx="1613648" cy="1115577"/>
            <a:chOff x="4351870" y="2629647"/>
            <a:chExt cx="1260388" cy="871355"/>
          </a:xfrm>
        </p:grpSpPr>
        <p:grpSp>
          <p:nvGrpSpPr>
            <p:cNvPr id="53" name="Gruppo 52"/>
            <p:cNvGrpSpPr/>
            <p:nvPr/>
          </p:nvGrpSpPr>
          <p:grpSpPr>
            <a:xfrm>
              <a:off x="4351870" y="2629647"/>
              <a:ext cx="1260388" cy="871355"/>
              <a:chOff x="1726181" y="1123781"/>
              <a:chExt cx="954463" cy="871355"/>
            </a:xfrm>
          </p:grpSpPr>
          <p:grpSp>
            <p:nvGrpSpPr>
              <p:cNvPr id="54" name="Gruppo 53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58" name="Connettore diritto 57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Connettore diritto 58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5" name="Gruppo 54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56" name="Connettore diritto 55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ttore diritto 56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0" name="Rettangolo 69"/>
            <p:cNvSpPr/>
            <p:nvPr/>
          </p:nvSpPr>
          <p:spPr>
            <a:xfrm>
              <a:off x="4510201" y="2900710"/>
              <a:ext cx="1015248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smtClean="0"/>
                <a:t>ECONOMIA CIRCOLARE</a:t>
              </a:r>
              <a:endParaRPr lang="it-IT" sz="1100" b="1" dirty="0"/>
            </a:p>
          </p:txBody>
        </p:sp>
      </p:grpSp>
      <p:grpSp>
        <p:nvGrpSpPr>
          <p:cNvPr id="11" name="Gruppo 10"/>
          <p:cNvGrpSpPr/>
          <p:nvPr/>
        </p:nvGrpSpPr>
        <p:grpSpPr>
          <a:xfrm>
            <a:off x="3878678" y="3345776"/>
            <a:ext cx="1773582" cy="1115577"/>
            <a:chOff x="3706757" y="4042049"/>
            <a:chExt cx="1385310" cy="871355"/>
          </a:xfrm>
        </p:grpSpPr>
        <p:grpSp>
          <p:nvGrpSpPr>
            <p:cNvPr id="60" name="Gruppo 59"/>
            <p:cNvGrpSpPr/>
            <p:nvPr/>
          </p:nvGrpSpPr>
          <p:grpSpPr>
            <a:xfrm>
              <a:off x="3769218" y="4042049"/>
              <a:ext cx="1260388" cy="871355"/>
              <a:chOff x="1726181" y="1123781"/>
              <a:chExt cx="954463" cy="871355"/>
            </a:xfrm>
          </p:grpSpPr>
          <p:grpSp>
            <p:nvGrpSpPr>
              <p:cNvPr id="61" name="Gruppo 60"/>
              <p:cNvGrpSpPr/>
              <p:nvPr/>
            </p:nvGrpSpPr>
            <p:grpSpPr>
              <a:xfrm>
                <a:off x="1726181" y="1123781"/>
                <a:ext cx="822986" cy="612000"/>
                <a:chOff x="6218843" y="1444892"/>
                <a:chExt cx="822986" cy="612000"/>
              </a:xfrm>
            </p:grpSpPr>
            <p:cxnSp>
              <p:nvCxnSpPr>
                <p:cNvPr id="65" name="Connettore diritto 64"/>
                <p:cNvCxnSpPr/>
                <p:nvPr/>
              </p:nvCxnSpPr>
              <p:spPr>
                <a:xfrm>
                  <a:off x="6343813" y="1451872"/>
                  <a:ext cx="698016" cy="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nettore diritto 65"/>
                <p:cNvCxnSpPr/>
                <p:nvPr/>
              </p:nvCxnSpPr>
              <p:spPr>
                <a:xfrm flipV="1">
                  <a:off x="6218843" y="1444892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00964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2" name="Gruppo 61"/>
              <p:cNvGrpSpPr/>
              <p:nvPr/>
            </p:nvGrpSpPr>
            <p:grpSpPr>
              <a:xfrm>
                <a:off x="1851151" y="1383136"/>
                <a:ext cx="829493" cy="612000"/>
                <a:chOff x="6343813" y="1704247"/>
                <a:chExt cx="829493" cy="612000"/>
              </a:xfrm>
            </p:grpSpPr>
            <p:cxnSp>
              <p:nvCxnSpPr>
                <p:cNvPr id="63" name="Connettore diritto 62"/>
                <p:cNvCxnSpPr/>
                <p:nvPr/>
              </p:nvCxnSpPr>
              <p:spPr>
                <a:xfrm>
                  <a:off x="6343813" y="2309267"/>
                  <a:ext cx="698016" cy="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Connettore diritto 63"/>
                <p:cNvCxnSpPr/>
                <p:nvPr/>
              </p:nvCxnSpPr>
              <p:spPr>
                <a:xfrm flipV="1">
                  <a:off x="7041829" y="1704247"/>
                  <a:ext cx="131477" cy="612000"/>
                </a:xfrm>
                <a:prstGeom prst="line">
                  <a:avLst/>
                </a:prstGeom>
                <a:ln w="19050">
                  <a:solidFill>
                    <a:srgbClr val="E3061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71" name="Rettangolo 70"/>
            <p:cNvSpPr/>
            <p:nvPr/>
          </p:nvSpPr>
          <p:spPr>
            <a:xfrm>
              <a:off x="3706757" y="4252788"/>
              <a:ext cx="1385310" cy="364503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marL="0" lvl="1" algn="ctr">
                <a:spcBef>
                  <a:spcPts val="100"/>
                </a:spcBef>
                <a:buClr>
                  <a:schemeClr val="tx2"/>
                </a:buClr>
              </a:pPr>
              <a:r>
                <a:rPr lang="it-IT" sz="1100" b="1" dirty="0" smtClean="0"/>
                <a:t>PREVENZIONE E RIDUZIONE INQUINAMENTO</a:t>
              </a:r>
              <a:endParaRPr lang="it-IT" sz="1100" b="1" dirty="0"/>
            </a:p>
          </p:txBody>
        </p:sp>
      </p:grpSp>
      <p:sp>
        <p:nvSpPr>
          <p:cNvPr id="73" name="CasellaDiTesto 72"/>
          <p:cNvSpPr txBox="1"/>
          <p:nvPr/>
        </p:nvSpPr>
        <p:spPr>
          <a:xfrm>
            <a:off x="6010174" y="667839"/>
            <a:ext cx="3071455" cy="234514"/>
          </a:xfrm>
          <a:prstGeom prst="rect">
            <a:avLst/>
          </a:prstGeom>
          <a:solidFill>
            <a:schemeClr val="tx1"/>
          </a:solidFill>
          <a:ln w="3175">
            <a:noFill/>
            <a:prstDash val="sysDot"/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00" b="1" dirty="0" err="1" smtClean="0">
                <a:solidFill>
                  <a:schemeClr val="bg1"/>
                </a:solidFill>
              </a:rPr>
              <a:t>FINALIT</a:t>
            </a:r>
            <a:r>
              <a:rPr lang="it-IT" sz="1000" b="1" cap="all" dirty="0" err="1">
                <a:solidFill>
                  <a:schemeClr val="bg1"/>
                </a:solidFill>
              </a:rPr>
              <a:t>à</a:t>
            </a:r>
            <a:r>
              <a:rPr lang="it-IT" sz="1000" b="1" dirty="0" smtClean="0">
                <a:solidFill>
                  <a:schemeClr val="bg1"/>
                </a:solidFill>
              </a:rPr>
              <a:t> DELLE GARANZIE</a:t>
            </a:r>
            <a:endParaRPr lang="it-IT" sz="1000" b="1" dirty="0">
              <a:solidFill>
                <a:schemeClr val="bg1"/>
              </a:solidFill>
            </a:endParaRPr>
          </a:p>
        </p:txBody>
      </p:sp>
      <p:sp>
        <p:nvSpPr>
          <p:cNvPr id="75" name="CasellaDiTesto 74"/>
          <p:cNvSpPr txBox="1"/>
          <p:nvPr/>
        </p:nvSpPr>
        <p:spPr>
          <a:xfrm>
            <a:off x="6040966" y="1068982"/>
            <a:ext cx="2987449" cy="2890768"/>
          </a:xfrm>
          <a:prstGeom prst="rect">
            <a:avLst/>
          </a:prstGeom>
          <a:noFill/>
        </p:spPr>
        <p:txBody>
          <a:bodyPr wrap="square" lIns="0" tIns="0" rIns="36000" bIns="0" rtlCol="0">
            <a:noAutofit/>
          </a:bodyPr>
          <a:lstStyle/>
          <a:p>
            <a:pPr marL="182563" indent="-1825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romanLcPeriod"/>
              <a:tabLst>
                <a:tab pos="182563" algn="l"/>
              </a:tabLst>
            </a:pPr>
            <a:r>
              <a:rPr lang="it-IT" sz="1000" dirty="0" smtClean="0"/>
              <a:t>agevolare</a:t>
            </a:r>
            <a:r>
              <a:rPr lang="it-IT" sz="1000" b="1" dirty="0" smtClean="0"/>
              <a:t> </a:t>
            </a:r>
            <a:r>
              <a:rPr lang="it-IT" sz="1000" b="1" dirty="0"/>
              <a:t>la transizione verso un’economia pulita </a:t>
            </a:r>
            <a:r>
              <a:rPr lang="it-IT" sz="1000" dirty="0"/>
              <a:t>e </a:t>
            </a:r>
            <a:r>
              <a:rPr lang="it-IT" sz="1000" b="1" dirty="0"/>
              <a:t>circolare</a:t>
            </a:r>
            <a:r>
              <a:rPr lang="it-IT" sz="1000" dirty="0"/>
              <a:t> e ad </a:t>
            </a:r>
            <a:r>
              <a:rPr lang="it-IT" sz="1000" b="1" dirty="0"/>
              <a:t>integrare i cicli produttivi con tecnologie a basse emissioni </a:t>
            </a:r>
            <a:r>
              <a:rPr lang="it-IT" sz="1000" dirty="0"/>
              <a:t>per la produzione di beni e servizi </a:t>
            </a:r>
            <a:r>
              <a:rPr lang="it-IT" sz="1000" dirty="0" smtClean="0"/>
              <a:t>sostenibili</a:t>
            </a:r>
            <a:r>
              <a:rPr lang="it-IT" sz="1000" b="1" dirty="0" smtClean="0"/>
              <a:t> </a:t>
            </a:r>
          </a:p>
          <a:p>
            <a:pPr marL="182563" indent="-182563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+mj-lt"/>
              <a:buAutoNum type="romanLcPeriod"/>
              <a:tabLst>
                <a:tab pos="182563" algn="l"/>
              </a:tabLst>
            </a:pPr>
            <a:r>
              <a:rPr lang="it-IT" sz="1000" b="1" dirty="0" smtClean="0"/>
              <a:t>accelerare </a:t>
            </a:r>
            <a:r>
              <a:rPr lang="it-IT" sz="1000" b="1" dirty="0"/>
              <a:t>la transizione verso una mobilità sostenibile e intelligente</a:t>
            </a:r>
            <a:r>
              <a:rPr lang="it-IT" sz="1000" dirty="0"/>
              <a:t>, con particolare riferimento a progetti volti a favorire </a:t>
            </a:r>
            <a:r>
              <a:rPr lang="it-IT" sz="1000" b="1" dirty="0"/>
              <a:t>l’avvento della mobilità multimodale automatizzata e connessa</a:t>
            </a:r>
            <a:r>
              <a:rPr lang="it-IT" sz="1000" dirty="0"/>
              <a:t>, idonei a </a:t>
            </a:r>
            <a:r>
              <a:rPr lang="it-IT" sz="1000" b="1" dirty="0"/>
              <a:t>ridurre l’inquinamento </a:t>
            </a:r>
            <a:r>
              <a:rPr lang="it-IT" sz="1000" dirty="0"/>
              <a:t>e l’entità delle emissioni inquinanti, anche attraverso lo sviluppo di sistemi intelligenti di gestione del traffico, resi possibili dalla </a:t>
            </a:r>
            <a:r>
              <a:rPr lang="it-IT" sz="1000" b="1" dirty="0"/>
              <a:t>digitalizzazione</a:t>
            </a:r>
            <a:r>
              <a:rPr lang="it-IT" sz="1000" dirty="0"/>
              <a:t>, ivi inclusi i progetti dedicati alla </a:t>
            </a:r>
            <a:r>
              <a:rPr lang="it-IT" sz="1000" b="1" dirty="0"/>
              <a:t>mitigazione ed </a:t>
            </a:r>
            <a:r>
              <a:rPr lang="it-IT" sz="1000" b="1" dirty="0" smtClean="0"/>
              <a:t>all’adattamento </a:t>
            </a:r>
            <a:r>
              <a:rPr lang="it-IT" sz="1000" b="1" dirty="0"/>
              <a:t>dei cambiamenti climatici </a:t>
            </a:r>
            <a:r>
              <a:rPr lang="it-IT" sz="1000" dirty="0"/>
              <a:t>nonché alla prevenzione e riduzione </a:t>
            </a:r>
            <a:r>
              <a:rPr lang="it-IT" sz="1000" dirty="0" smtClean="0"/>
              <a:t>dell’inquinamento</a:t>
            </a:r>
            <a:endParaRPr lang="it-IT" sz="1000" dirty="0">
              <a:solidFill>
                <a:srgbClr val="415064"/>
              </a:solidFill>
            </a:endParaRPr>
          </a:p>
        </p:txBody>
      </p:sp>
      <p:grpSp>
        <p:nvGrpSpPr>
          <p:cNvPr id="89" name="btfpConclusionArrow358947"/>
          <p:cNvGrpSpPr/>
          <p:nvPr>
            <p:custDataLst>
              <p:tags r:id="rId3"/>
            </p:custDataLst>
          </p:nvPr>
        </p:nvGrpSpPr>
        <p:grpSpPr>
          <a:xfrm rot="16200000">
            <a:off x="3899309" y="2859309"/>
            <a:ext cx="3806136" cy="288091"/>
            <a:chOff x="-18279232" y="1346286"/>
            <a:chExt cx="28871028" cy="534552"/>
          </a:xfrm>
        </p:grpSpPr>
        <p:sp>
          <p:nvSpPr>
            <p:cNvPr id="90" name="btfpConclusionArrowPointer358947"/>
            <p:cNvSpPr/>
            <p:nvPr/>
          </p:nvSpPr>
          <p:spPr bwMode="gray">
            <a:xfrm>
              <a:off x="-6466338" y="1346286"/>
              <a:ext cx="5336410" cy="527608"/>
            </a:xfrm>
            <a:prstGeom prst="downArrow">
              <a:avLst>
                <a:gd name="adj1" fmla="val 50000"/>
                <a:gd name="adj2" fmla="val 70000"/>
              </a:avLst>
            </a:prstGeom>
            <a:noFill/>
            <a:ln w="9525" cmpd="sng"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indent="0" algn="ctr">
                <a:buNone/>
              </a:pPr>
              <a:endParaRPr lang="it-IT" sz="1600" smtClean="0">
                <a:solidFill>
                  <a:schemeClr val="tx1"/>
                </a:solidFill>
              </a:endParaRPr>
            </a:p>
          </p:txBody>
        </p:sp>
        <p:cxnSp>
          <p:nvCxnSpPr>
            <p:cNvPr id="91" name="btfpConclusionArrowLineLeft358947"/>
            <p:cNvCxnSpPr/>
            <p:nvPr/>
          </p:nvCxnSpPr>
          <p:spPr bwMode="gray">
            <a:xfrm>
              <a:off x="-18279232" y="1880838"/>
              <a:ext cx="1233741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btfpConclusionArrowLineRight358947"/>
            <p:cNvCxnSpPr/>
            <p:nvPr/>
          </p:nvCxnSpPr>
          <p:spPr bwMode="gray">
            <a:xfrm>
              <a:off x="-1745620" y="1880838"/>
              <a:ext cx="12337416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miter lim="800000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ttangolo 5"/>
          <p:cNvSpPr/>
          <p:nvPr/>
        </p:nvSpPr>
        <p:spPr>
          <a:xfrm>
            <a:off x="113245" y="4546655"/>
            <a:ext cx="5558364" cy="300082"/>
          </a:xfrm>
          <a:prstGeom prst="rect">
            <a:avLst/>
          </a:prstGeom>
          <a:ln>
            <a:solidFill>
              <a:srgbClr val="415364"/>
            </a:solidFill>
            <a:prstDash val="dash"/>
          </a:ln>
        </p:spPr>
        <p:txBody>
          <a:bodyPr wrap="square">
            <a:spAutoFit/>
          </a:bodyPr>
          <a:lstStyle/>
          <a:p>
            <a:pPr marL="182563" lvl="2" algn="ctr">
              <a:lnSpc>
                <a:spcPct val="150000"/>
              </a:lnSpc>
              <a:spcBef>
                <a:spcPts val="100"/>
              </a:spcBef>
              <a:spcAft>
                <a:spcPts val="200"/>
              </a:spcAft>
              <a:tabLst>
                <a:tab pos="182563" algn="l"/>
              </a:tabLst>
            </a:pPr>
            <a:r>
              <a:rPr lang="it-IT" sz="900" dirty="0" smtClean="0"/>
              <a:t>*Green new deal europeo declinato sulla base degli </a:t>
            </a:r>
            <a:r>
              <a:rPr lang="it-IT" sz="900" dirty="0"/>
              <a:t>indirizzi che il CIPE fornisce annualmente a SACE</a:t>
            </a:r>
          </a:p>
        </p:txBody>
      </p:sp>
      <p:sp>
        <p:nvSpPr>
          <p:cNvPr id="6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9017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/>
              <a:pPr/>
              <a:t>12</a:t>
            </a:fld>
            <a:endParaRPr lang="it-IT" dirty="0"/>
          </a:p>
        </p:txBody>
      </p:sp>
      <p:sp>
        <p:nvSpPr>
          <p:cNvPr id="72" name="Segnaposto numero diapositiva 3">
            <a:extLst>
              <a:ext uri="{FF2B5EF4-FFF2-40B4-BE49-F238E27FC236}">
                <a16:creationId xmlns:a16="http://schemas.microsoft.com/office/drawing/2014/main" xmlns="" id="{52C954B1-B0F4-4E12-BE66-48509ABAF6A1}"/>
              </a:ext>
            </a:extLst>
          </p:cNvPr>
          <p:cNvSpPr txBox="1">
            <a:spLocks/>
          </p:cNvSpPr>
          <p:nvPr/>
        </p:nvSpPr>
        <p:spPr>
          <a:xfrm>
            <a:off x="119017" y="4907080"/>
            <a:ext cx="1008062" cy="1836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 marL="0" algn="l" defTabSz="685800" rtl="0" eaLnBrk="1" latinLnBrk="0" hangingPunct="1">
              <a:defRPr sz="800" b="0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DA0FE-9C19-F746-8419-6700E348BF78}" type="slidenum">
              <a:rPr lang="it-IT" smtClean="0"/>
              <a:pPr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67281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ttangolo 56"/>
          <p:cNvSpPr/>
          <p:nvPr/>
        </p:nvSpPr>
        <p:spPr>
          <a:xfrm>
            <a:off x="6756793" y="4222668"/>
            <a:ext cx="2271621" cy="92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sp>
        <p:nvSpPr>
          <p:cNvPr id="96" name="Rettangolo 95"/>
          <p:cNvSpPr/>
          <p:nvPr/>
        </p:nvSpPr>
        <p:spPr>
          <a:xfrm>
            <a:off x="5802593" y="4361314"/>
            <a:ext cx="2760110" cy="666689"/>
          </a:xfrm>
          <a:prstGeom prst="rect">
            <a:avLst/>
          </a:prstGeom>
          <a:solidFill>
            <a:srgbClr val="009941">
              <a:alpha val="1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5" name="Rettangolo 94"/>
          <p:cNvSpPr/>
          <p:nvPr/>
        </p:nvSpPr>
        <p:spPr>
          <a:xfrm>
            <a:off x="5802593" y="638063"/>
            <a:ext cx="2760110" cy="2951625"/>
          </a:xfrm>
          <a:prstGeom prst="rect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4098" name="Diapositiva think-cell" r:id="rId5" imgW="360" imgH="360" progId="">
              <p:embed/>
            </p:oleObj>
          </a:graphicData>
        </a:graphic>
      </p:graphicFrame>
      <p:sp>
        <p:nvSpPr>
          <p:cNvPr id="26" name="Segnaposto testo 1">
            <a:extLst>
              <a:ext uri="{FF2B5EF4-FFF2-40B4-BE49-F238E27FC236}">
                <a16:creationId xmlns:a16="http://schemas.microsoft.com/office/drawing/2014/main" xmlns="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 smtClean="0"/>
              <a:t>Benefici della garanzia SACE</a:t>
            </a:r>
            <a:endParaRPr lang="it-IT" sz="18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135496" y="1239685"/>
            <a:ext cx="1264186" cy="234514"/>
          </a:xfrm>
          <a:prstGeom prst="rect">
            <a:avLst/>
          </a:prstGeom>
          <a:solidFill>
            <a:srgbClr val="00994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50" b="1" dirty="0" smtClean="0">
                <a:solidFill>
                  <a:schemeClr val="bg1"/>
                </a:solidFill>
              </a:rPr>
              <a:t>IMPORTI</a:t>
            </a:r>
            <a:endParaRPr lang="it-IT" sz="1050" b="1" dirty="0">
              <a:solidFill>
                <a:schemeClr val="bg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2942921" y="770657"/>
            <a:ext cx="1264186" cy="234514"/>
          </a:xfrm>
          <a:prstGeom prst="rect">
            <a:avLst/>
          </a:prstGeom>
          <a:solidFill>
            <a:srgbClr val="E30613"/>
          </a:solidFill>
          <a:ln>
            <a:solidFill>
              <a:srgbClr val="E30613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/>
              <a:t>LINEE DI FIDO</a:t>
            </a:r>
            <a:endParaRPr lang="it-IT" sz="1050" dirty="0"/>
          </a:p>
        </p:txBody>
      </p:sp>
      <p:sp>
        <p:nvSpPr>
          <p:cNvPr id="46" name="Rettangolo arrotondato 45"/>
          <p:cNvSpPr/>
          <p:nvPr/>
        </p:nvSpPr>
        <p:spPr>
          <a:xfrm>
            <a:off x="66769" y="1122428"/>
            <a:ext cx="222466" cy="154536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/>
              <a:t>1</a:t>
            </a:r>
            <a:endParaRPr lang="it-IT" sz="1050" b="1" dirty="0"/>
          </a:p>
        </p:txBody>
      </p:sp>
      <p:sp>
        <p:nvSpPr>
          <p:cNvPr id="48" name="Rettangolo arrotondato 47"/>
          <p:cNvSpPr/>
          <p:nvPr/>
        </p:nvSpPr>
        <p:spPr>
          <a:xfrm>
            <a:off x="2831687" y="656110"/>
            <a:ext cx="222466" cy="154536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/>
              <a:t>3</a:t>
            </a:r>
            <a:endParaRPr lang="it-IT" sz="1050" b="1" dirty="0"/>
          </a:p>
        </p:txBody>
      </p:sp>
      <p:sp>
        <p:nvSpPr>
          <p:cNvPr id="49" name="CasellaDiTesto 48"/>
          <p:cNvSpPr txBox="1"/>
          <p:nvPr/>
        </p:nvSpPr>
        <p:spPr>
          <a:xfrm>
            <a:off x="4366607" y="538853"/>
            <a:ext cx="1263496" cy="23451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36000" tIns="0" rIns="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50" b="1" dirty="0" smtClean="0">
                <a:solidFill>
                  <a:srgbClr val="415364"/>
                </a:solidFill>
              </a:rPr>
              <a:t>SEMPLIFICAZIONE</a:t>
            </a:r>
            <a:endParaRPr lang="it-IT" sz="1050" b="1" dirty="0">
              <a:solidFill>
                <a:srgbClr val="415364"/>
              </a:solidFill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5802593" y="304339"/>
            <a:ext cx="2760109" cy="234514"/>
          </a:xfrm>
          <a:prstGeom prst="rect">
            <a:avLst/>
          </a:prstGeom>
          <a:solidFill>
            <a:srgbClr val="00994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/>
              <a:t>ALL-IN COST</a:t>
            </a:r>
            <a:endParaRPr lang="it-IT" sz="1050" dirty="0"/>
          </a:p>
        </p:txBody>
      </p:sp>
      <p:sp>
        <p:nvSpPr>
          <p:cNvPr id="51" name="Rettangolo arrotondato 50"/>
          <p:cNvSpPr/>
          <p:nvPr/>
        </p:nvSpPr>
        <p:spPr>
          <a:xfrm>
            <a:off x="4255374" y="421596"/>
            <a:ext cx="222466" cy="154536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/>
              <a:t>4</a:t>
            </a:r>
            <a:endParaRPr lang="it-IT" sz="1050" b="1" dirty="0"/>
          </a:p>
        </p:txBody>
      </p:sp>
      <p:sp>
        <p:nvSpPr>
          <p:cNvPr id="52" name="Rettangolo arrotondato 51"/>
          <p:cNvSpPr/>
          <p:nvPr/>
        </p:nvSpPr>
        <p:spPr>
          <a:xfrm>
            <a:off x="5691360" y="189792"/>
            <a:ext cx="222466" cy="154536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/>
              <a:t>5</a:t>
            </a:r>
            <a:endParaRPr lang="it-IT" sz="1050" b="1" dirty="0"/>
          </a:p>
        </p:txBody>
      </p:sp>
      <p:sp>
        <p:nvSpPr>
          <p:cNvPr id="53" name="CasellaDiTesto 52"/>
          <p:cNvSpPr txBox="1"/>
          <p:nvPr/>
        </p:nvSpPr>
        <p:spPr>
          <a:xfrm>
            <a:off x="135495" y="1474198"/>
            <a:ext cx="1264187" cy="1764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66700" algn="l"/>
              </a:tabLst>
            </a:pPr>
            <a:r>
              <a:rPr lang="it-IT" sz="1100" dirty="0" smtClean="0">
                <a:solidFill>
                  <a:srgbClr val="415364"/>
                </a:solidFill>
              </a:rPr>
              <a:t>Possibilità di garantire </a:t>
            </a:r>
            <a:r>
              <a:rPr lang="it-IT" sz="1100" b="1" dirty="0" smtClean="0">
                <a:solidFill>
                  <a:srgbClr val="415364"/>
                </a:solidFill>
              </a:rPr>
              <a:t>importi significativi, </a:t>
            </a:r>
            <a:r>
              <a:rPr lang="it-IT" sz="1100" dirty="0" smtClean="0">
                <a:solidFill>
                  <a:srgbClr val="415364"/>
                </a:solidFill>
              </a:rPr>
              <a:t>e assenza di vincoli di </a:t>
            </a:r>
            <a:r>
              <a:rPr lang="it-IT" sz="1100" i="1" dirty="0" err="1" smtClean="0">
                <a:solidFill>
                  <a:srgbClr val="415364"/>
                </a:solidFill>
              </a:rPr>
              <a:t>size</a:t>
            </a:r>
            <a:r>
              <a:rPr lang="it-IT" sz="1100" dirty="0" smtClean="0">
                <a:solidFill>
                  <a:srgbClr val="415364"/>
                </a:solidFill>
              </a:rPr>
              <a:t> dell’operazione</a:t>
            </a:r>
            <a:endParaRPr lang="it-IT" sz="1100" dirty="0">
              <a:solidFill>
                <a:srgbClr val="415364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2942920" y="1005171"/>
            <a:ext cx="1264187" cy="1764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66700" algn="l"/>
              </a:tabLst>
            </a:pPr>
            <a:r>
              <a:rPr lang="it-IT" sz="1100" b="1" dirty="0" smtClean="0">
                <a:solidFill>
                  <a:srgbClr val="415364"/>
                </a:solidFill>
              </a:rPr>
              <a:t>Salvaguardia</a:t>
            </a:r>
            <a:r>
              <a:rPr lang="it-IT" sz="1100" dirty="0" smtClean="0">
                <a:solidFill>
                  <a:srgbClr val="415364"/>
                </a:solidFill>
              </a:rPr>
              <a:t>, per la quota garantita, </a:t>
            </a:r>
            <a:r>
              <a:rPr lang="it-IT" sz="1100" b="1" dirty="0" smtClean="0">
                <a:solidFill>
                  <a:srgbClr val="415364"/>
                </a:solidFill>
              </a:rPr>
              <a:t>delle linee di fido disponibili</a:t>
            </a:r>
            <a:r>
              <a:rPr lang="it-IT" sz="1100" dirty="0" smtClean="0">
                <a:solidFill>
                  <a:srgbClr val="415364"/>
                </a:solidFill>
              </a:rPr>
              <a:t> presso il sistema bancario</a:t>
            </a:r>
            <a:endParaRPr lang="it-IT" sz="1100" b="1" dirty="0">
              <a:solidFill>
                <a:srgbClr val="415364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1533058" y="1005171"/>
            <a:ext cx="1263496" cy="23451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0" tIns="0" rIns="36000" bIns="0" rtlCol="0" anchor="ctr">
            <a:noAutofit/>
          </a:bodyPr>
          <a:lstStyle/>
          <a:p>
            <a: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050" b="1" dirty="0" smtClean="0">
                <a:solidFill>
                  <a:srgbClr val="415364"/>
                </a:solidFill>
              </a:rPr>
              <a:t>DURATA</a:t>
            </a:r>
            <a:endParaRPr lang="it-IT" sz="1050" b="1" dirty="0">
              <a:solidFill>
                <a:srgbClr val="415364"/>
              </a:solidFill>
            </a:endParaRPr>
          </a:p>
        </p:txBody>
      </p:sp>
      <p:sp>
        <p:nvSpPr>
          <p:cNvPr id="47" name="Rettangolo arrotondato 46"/>
          <p:cNvSpPr/>
          <p:nvPr/>
        </p:nvSpPr>
        <p:spPr>
          <a:xfrm>
            <a:off x="1421825" y="887914"/>
            <a:ext cx="222466" cy="154536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050" b="1" dirty="0" smtClean="0"/>
              <a:t>2</a:t>
            </a:r>
            <a:endParaRPr lang="it-IT" sz="1050" b="1" dirty="0"/>
          </a:p>
        </p:txBody>
      </p:sp>
      <p:sp>
        <p:nvSpPr>
          <p:cNvPr id="55" name="CasellaDiTesto 54"/>
          <p:cNvSpPr txBox="1"/>
          <p:nvPr/>
        </p:nvSpPr>
        <p:spPr>
          <a:xfrm>
            <a:off x="4365844" y="773367"/>
            <a:ext cx="1264259" cy="396727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66700" algn="l"/>
              </a:tabLst>
            </a:pPr>
            <a:r>
              <a:rPr lang="it-IT" sz="1100" dirty="0" smtClean="0">
                <a:solidFill>
                  <a:srgbClr val="415364"/>
                </a:solidFill>
              </a:rPr>
              <a:t>Possibilità di </a:t>
            </a:r>
            <a:r>
              <a:rPr lang="it-IT" sz="1100" b="1" dirty="0" smtClean="0">
                <a:solidFill>
                  <a:srgbClr val="415364"/>
                </a:solidFill>
              </a:rPr>
              <a:t>finanziamenti bilaterali in alternativa a finanziamenti in pool </a:t>
            </a:r>
            <a:r>
              <a:rPr lang="it-IT" sz="1100" dirty="0" smtClean="0">
                <a:solidFill>
                  <a:srgbClr val="415364"/>
                </a:solidFill>
              </a:rPr>
              <a:t>grazie alla possibilità per la banca finanziatrice di </a:t>
            </a:r>
            <a:r>
              <a:rPr lang="it-IT" sz="1100" b="1" dirty="0" smtClean="0">
                <a:solidFill>
                  <a:srgbClr val="415364"/>
                </a:solidFill>
              </a:rPr>
              <a:t>trasferire parte del rischio di credito a SACE</a:t>
            </a:r>
            <a:endParaRPr lang="it-IT" sz="1100" b="1" dirty="0">
              <a:solidFill>
                <a:srgbClr val="415364"/>
              </a:solidFill>
            </a:endParaRPr>
          </a:p>
        </p:txBody>
      </p:sp>
      <p:sp>
        <p:nvSpPr>
          <p:cNvPr id="56" name="CasellaDiTesto 55"/>
          <p:cNvSpPr txBox="1"/>
          <p:nvPr/>
        </p:nvSpPr>
        <p:spPr>
          <a:xfrm>
            <a:off x="5802594" y="638063"/>
            <a:ext cx="1264186" cy="23451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b="0" dirty="0" smtClean="0">
                <a:solidFill>
                  <a:srgbClr val="415364"/>
                </a:solidFill>
              </a:rPr>
              <a:t>% garantita SACE</a:t>
            </a:r>
            <a:endParaRPr lang="it-IT" sz="1050" b="0" dirty="0">
              <a:solidFill>
                <a:srgbClr val="415364"/>
              </a:solidFill>
            </a:endParaRPr>
          </a:p>
        </p:txBody>
      </p:sp>
      <p:sp>
        <p:nvSpPr>
          <p:cNvPr id="58" name="CasellaDiTesto 57"/>
          <p:cNvSpPr txBox="1"/>
          <p:nvPr/>
        </p:nvSpPr>
        <p:spPr>
          <a:xfrm>
            <a:off x="7183041" y="638063"/>
            <a:ext cx="1322844" cy="6016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>
            <a:defPPr>
              <a:defRPr lang="it-IT"/>
            </a:defPPr>
            <a:lvl1pPr marL="171450" indent="-1714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  <a:defRPr sz="900">
                <a:solidFill>
                  <a:srgbClr val="415364"/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buNone/>
            </a:pPr>
            <a:r>
              <a:rPr lang="it-IT" sz="800" b="1" dirty="0" smtClean="0"/>
              <a:t>Rischio</a:t>
            </a:r>
            <a:r>
              <a:rPr lang="it-IT" sz="800" dirty="0" smtClean="0"/>
              <a:t> controparte </a:t>
            </a:r>
            <a:r>
              <a:rPr lang="it-IT" sz="800" b="1" dirty="0" smtClean="0"/>
              <a:t>sostituito con rischio Stato italiano</a:t>
            </a:r>
            <a:endParaRPr lang="it-IT" sz="800" b="1" dirty="0"/>
          </a:p>
        </p:txBody>
      </p:sp>
      <p:sp>
        <p:nvSpPr>
          <p:cNvPr id="4" name="Triangolo isoscele 3"/>
          <p:cNvSpPr/>
          <p:nvPr/>
        </p:nvSpPr>
        <p:spPr>
          <a:xfrm rot="5400000">
            <a:off x="7013763" y="718636"/>
            <a:ext cx="249851" cy="887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59" name="CasellaDiTesto 58"/>
          <p:cNvSpPr txBox="1"/>
          <p:nvPr/>
        </p:nvSpPr>
        <p:spPr>
          <a:xfrm>
            <a:off x="5802594" y="1348920"/>
            <a:ext cx="1264186" cy="46583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b="0" dirty="0" smtClean="0">
                <a:solidFill>
                  <a:srgbClr val="415364"/>
                </a:solidFill>
              </a:rPr>
              <a:t>Liberazione capitale allocato dalla banca</a:t>
            </a:r>
            <a:endParaRPr lang="it-IT" sz="1050" b="0" dirty="0">
              <a:solidFill>
                <a:srgbClr val="415364"/>
              </a:solidFill>
            </a:endParaRPr>
          </a:p>
        </p:txBody>
      </p:sp>
      <p:sp>
        <p:nvSpPr>
          <p:cNvPr id="60" name="CasellaDiTesto 59"/>
          <p:cNvSpPr txBox="1"/>
          <p:nvPr/>
        </p:nvSpPr>
        <p:spPr>
          <a:xfrm>
            <a:off x="7183041" y="1348921"/>
            <a:ext cx="1322844" cy="60162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>
            <a:defPPr>
              <a:defRPr lang="it-IT"/>
            </a:defPPr>
            <a:lvl1pPr marL="171450" indent="-171450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ü"/>
              <a:tabLst>
                <a:tab pos="266700" algn="l"/>
              </a:tabLst>
              <a:defRPr sz="900">
                <a:solidFill>
                  <a:srgbClr val="415364"/>
                </a:solidFill>
              </a:defRPr>
            </a:lvl1pPr>
          </a:lstStyle>
          <a:p>
            <a:pPr marL="0" indent="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it-IT" sz="800" dirty="0"/>
              <a:t>Per la quota di finanziamento garantita </a:t>
            </a:r>
            <a:r>
              <a:rPr lang="it-IT" sz="800" dirty="0" smtClean="0"/>
              <a:t>da </a:t>
            </a:r>
            <a:r>
              <a:rPr lang="it-IT" sz="800" dirty="0"/>
              <a:t>SACE, </a:t>
            </a:r>
            <a:r>
              <a:rPr lang="it-IT" sz="800" b="1" dirty="0"/>
              <a:t>ponderazione pari a zero dei </a:t>
            </a:r>
            <a:r>
              <a:rPr lang="it-IT" sz="800" b="1" i="1" dirty="0" err="1"/>
              <a:t>Risk-Weighted</a:t>
            </a:r>
            <a:r>
              <a:rPr lang="it-IT" sz="800" b="1" i="1" dirty="0"/>
              <a:t> </a:t>
            </a:r>
            <a:r>
              <a:rPr lang="it-IT" sz="800" b="1" i="1" dirty="0" err="1"/>
              <a:t>Assets</a:t>
            </a:r>
            <a:r>
              <a:rPr lang="it-IT" sz="800" b="1" i="1" dirty="0"/>
              <a:t> (RWA)</a:t>
            </a:r>
            <a:r>
              <a:rPr lang="it-IT" sz="800" b="1" dirty="0"/>
              <a:t> </a:t>
            </a:r>
            <a:r>
              <a:rPr lang="it-IT" sz="800" dirty="0"/>
              <a:t>nel calcolo dei coefficienti patrimoniali previsti  dagli accordi di </a:t>
            </a:r>
            <a:r>
              <a:rPr lang="it-IT" sz="800" dirty="0" smtClean="0"/>
              <a:t>Basilea e </a:t>
            </a:r>
            <a:r>
              <a:rPr lang="it-IT" sz="800" b="1" dirty="0" smtClean="0"/>
              <a:t>riduzione del costo del capitale</a:t>
            </a:r>
            <a:endParaRPr lang="it-IT" sz="800" b="1" dirty="0"/>
          </a:p>
        </p:txBody>
      </p:sp>
      <p:sp>
        <p:nvSpPr>
          <p:cNvPr id="61" name="Triangolo isoscele 60"/>
          <p:cNvSpPr/>
          <p:nvPr/>
        </p:nvSpPr>
        <p:spPr>
          <a:xfrm rot="5400000">
            <a:off x="7013763" y="1429494"/>
            <a:ext cx="249851" cy="88705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7" name="Connettore diritto 6"/>
          <p:cNvCxnSpPr/>
          <p:nvPr/>
        </p:nvCxnSpPr>
        <p:spPr>
          <a:xfrm>
            <a:off x="5802593" y="1276964"/>
            <a:ext cx="260336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asellaDiTesto 63"/>
          <p:cNvSpPr txBox="1"/>
          <p:nvPr/>
        </p:nvSpPr>
        <p:spPr>
          <a:xfrm>
            <a:off x="6191801" y="3155144"/>
            <a:ext cx="2314083" cy="415474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>
                <a:solidFill>
                  <a:srgbClr val="415364"/>
                </a:solidFill>
              </a:rPr>
              <a:t>Minor </a:t>
            </a:r>
            <a:r>
              <a:rPr lang="it-IT" sz="1050" dirty="0">
                <a:solidFill>
                  <a:srgbClr val="415364"/>
                </a:solidFill>
              </a:rPr>
              <a:t>c</a:t>
            </a:r>
            <a:r>
              <a:rPr lang="it-IT" sz="1050" dirty="0" smtClean="0">
                <a:solidFill>
                  <a:srgbClr val="415364"/>
                </a:solidFill>
              </a:rPr>
              <a:t>osto Banca/ miglioramento condizioni per il debitore</a:t>
            </a:r>
            <a:endParaRPr lang="it-IT" sz="1050" b="0" dirty="0">
              <a:solidFill>
                <a:srgbClr val="415364"/>
              </a:solidFill>
            </a:endParaRPr>
          </a:p>
        </p:txBody>
      </p:sp>
      <p:grpSp>
        <p:nvGrpSpPr>
          <p:cNvPr id="65" name="Gruppo 64"/>
          <p:cNvGrpSpPr/>
          <p:nvPr/>
        </p:nvGrpSpPr>
        <p:grpSpPr>
          <a:xfrm>
            <a:off x="6377214" y="1005171"/>
            <a:ext cx="179942" cy="179942"/>
            <a:chOff x="1091247" y="2962730"/>
            <a:chExt cx="281735" cy="281735"/>
          </a:xfrm>
        </p:grpSpPr>
        <p:sp>
          <p:nvSpPr>
            <p:cNvPr id="34" name="Croce 33"/>
            <p:cNvSpPr/>
            <p:nvPr/>
          </p:nvSpPr>
          <p:spPr>
            <a:xfrm>
              <a:off x="1134392" y="3005875"/>
              <a:ext cx="195445" cy="195445"/>
            </a:xfrm>
            <a:prstGeom prst="plus">
              <a:avLst>
                <a:gd name="adj" fmla="val 383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35" name="Ovale 34"/>
            <p:cNvSpPr/>
            <p:nvPr/>
          </p:nvSpPr>
          <p:spPr>
            <a:xfrm>
              <a:off x="1091247" y="2962730"/>
              <a:ext cx="281735" cy="2817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grpSp>
        <p:nvGrpSpPr>
          <p:cNvPr id="70" name="Gruppo 69"/>
          <p:cNvGrpSpPr/>
          <p:nvPr/>
        </p:nvGrpSpPr>
        <p:grpSpPr>
          <a:xfrm>
            <a:off x="5938176" y="3289351"/>
            <a:ext cx="179942" cy="179942"/>
            <a:chOff x="1748787" y="3711362"/>
            <a:chExt cx="179942" cy="179942"/>
          </a:xfrm>
        </p:grpSpPr>
        <p:sp>
          <p:nvSpPr>
            <p:cNvPr id="68" name="Ovale 67"/>
            <p:cNvSpPr/>
            <p:nvPr/>
          </p:nvSpPr>
          <p:spPr>
            <a:xfrm>
              <a:off x="1748787" y="3711362"/>
              <a:ext cx="179942" cy="179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69" name="Uguale 68"/>
            <p:cNvSpPr/>
            <p:nvPr/>
          </p:nvSpPr>
          <p:spPr>
            <a:xfrm>
              <a:off x="1773137" y="3735712"/>
              <a:ext cx="131241" cy="131241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sp>
        <p:nvSpPr>
          <p:cNvPr id="71" name="CasellaDiTesto 70"/>
          <p:cNvSpPr txBox="1"/>
          <p:nvPr/>
        </p:nvSpPr>
        <p:spPr>
          <a:xfrm>
            <a:off x="1533059" y="1239685"/>
            <a:ext cx="1263496" cy="176440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36000" tIns="0" rIns="36000" bIns="0" rtlCol="0" anchor="t">
            <a:noAutofit/>
          </a:bodyPr>
          <a:lstStyle/>
          <a:p>
            <a:pPr algn="ctr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tabLst>
                <a:tab pos="266700" algn="l"/>
              </a:tabLst>
            </a:pPr>
            <a:r>
              <a:rPr lang="it-IT" sz="1100" dirty="0" smtClean="0">
                <a:solidFill>
                  <a:srgbClr val="415364"/>
                </a:solidFill>
              </a:rPr>
              <a:t>Possibilità di garantire  </a:t>
            </a:r>
            <a:r>
              <a:rPr lang="it-IT" sz="1100" b="1" dirty="0" smtClean="0">
                <a:solidFill>
                  <a:srgbClr val="415364"/>
                </a:solidFill>
              </a:rPr>
              <a:t>lunghe durate </a:t>
            </a:r>
            <a:r>
              <a:rPr lang="it-IT" sz="1100" dirty="0" smtClean="0">
                <a:solidFill>
                  <a:srgbClr val="415364"/>
                </a:solidFill>
              </a:rPr>
              <a:t>o di </a:t>
            </a:r>
            <a:r>
              <a:rPr lang="it-IT" sz="1100" b="1" dirty="0" smtClean="0">
                <a:solidFill>
                  <a:srgbClr val="415364"/>
                </a:solidFill>
              </a:rPr>
              <a:t>estendere la durata del finanziamento</a:t>
            </a:r>
            <a:endParaRPr lang="it-IT" sz="1100" b="1" dirty="0">
              <a:solidFill>
                <a:srgbClr val="415364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>
            <a:off x="6191801" y="3622476"/>
            <a:ext cx="2314083" cy="25906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>
                <a:solidFill>
                  <a:srgbClr val="415364"/>
                </a:solidFill>
              </a:rPr>
              <a:t>Premio SACE</a:t>
            </a:r>
            <a:endParaRPr lang="it-IT" sz="1050" dirty="0">
              <a:solidFill>
                <a:srgbClr val="415364"/>
              </a:solidFill>
            </a:endParaRPr>
          </a:p>
        </p:txBody>
      </p:sp>
      <p:grpSp>
        <p:nvGrpSpPr>
          <p:cNvPr id="77" name="Gruppo 76"/>
          <p:cNvGrpSpPr/>
          <p:nvPr/>
        </p:nvGrpSpPr>
        <p:grpSpPr>
          <a:xfrm>
            <a:off x="5938176" y="3662037"/>
            <a:ext cx="179942" cy="179942"/>
            <a:chOff x="1091247" y="2962730"/>
            <a:chExt cx="281735" cy="281735"/>
          </a:xfrm>
        </p:grpSpPr>
        <p:sp>
          <p:nvSpPr>
            <p:cNvPr id="78" name="Croce 77"/>
            <p:cNvSpPr/>
            <p:nvPr/>
          </p:nvSpPr>
          <p:spPr>
            <a:xfrm>
              <a:off x="1134392" y="3005875"/>
              <a:ext cx="195445" cy="195445"/>
            </a:xfrm>
            <a:prstGeom prst="plus">
              <a:avLst>
                <a:gd name="adj" fmla="val 3835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79" name="Ovale 78"/>
            <p:cNvSpPr/>
            <p:nvPr/>
          </p:nvSpPr>
          <p:spPr>
            <a:xfrm>
              <a:off x="1091247" y="2962730"/>
              <a:ext cx="281735" cy="28173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</p:grpSp>
      <p:sp>
        <p:nvSpPr>
          <p:cNvPr id="80" name="CasellaDiTesto 79"/>
          <p:cNvSpPr txBox="1"/>
          <p:nvPr/>
        </p:nvSpPr>
        <p:spPr>
          <a:xfrm>
            <a:off x="6191801" y="3940555"/>
            <a:ext cx="2314083" cy="259065"/>
          </a:xfrm>
          <a:prstGeom prst="rect">
            <a:avLst/>
          </a:prstGeom>
          <a:solidFill>
            <a:schemeClr val="bg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>
                <a:solidFill>
                  <a:srgbClr val="415364"/>
                </a:solidFill>
              </a:rPr>
              <a:t>Costo </a:t>
            </a:r>
            <a:r>
              <a:rPr lang="it-IT" sz="1050" i="1" dirty="0" err="1" smtClean="0">
                <a:solidFill>
                  <a:srgbClr val="415364"/>
                </a:solidFill>
              </a:rPr>
              <a:t>all</a:t>
            </a:r>
            <a:r>
              <a:rPr lang="it-IT" sz="1050" i="1" dirty="0" smtClean="0">
                <a:solidFill>
                  <a:srgbClr val="415364"/>
                </a:solidFill>
              </a:rPr>
              <a:t>-in </a:t>
            </a:r>
            <a:r>
              <a:rPr lang="it-IT" sz="800" b="0" baseline="30000" dirty="0" smtClean="0">
                <a:solidFill>
                  <a:srgbClr val="415364"/>
                </a:solidFill>
              </a:rPr>
              <a:t>(1)</a:t>
            </a:r>
            <a:endParaRPr lang="it-IT" sz="800" b="0" baseline="30000" dirty="0">
              <a:solidFill>
                <a:srgbClr val="415364"/>
              </a:solidFill>
            </a:endParaRPr>
          </a:p>
        </p:txBody>
      </p:sp>
      <p:grpSp>
        <p:nvGrpSpPr>
          <p:cNvPr id="84" name="Gruppo 83"/>
          <p:cNvGrpSpPr/>
          <p:nvPr/>
        </p:nvGrpSpPr>
        <p:grpSpPr>
          <a:xfrm>
            <a:off x="5938176" y="3975624"/>
            <a:ext cx="179942" cy="179942"/>
            <a:chOff x="1748787" y="3711362"/>
            <a:chExt cx="179942" cy="179942"/>
          </a:xfrm>
        </p:grpSpPr>
        <p:sp>
          <p:nvSpPr>
            <p:cNvPr id="85" name="Ovale 84"/>
            <p:cNvSpPr/>
            <p:nvPr/>
          </p:nvSpPr>
          <p:spPr>
            <a:xfrm>
              <a:off x="1748787" y="3711362"/>
              <a:ext cx="179942" cy="179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86" name="Uguale 85"/>
            <p:cNvSpPr/>
            <p:nvPr/>
          </p:nvSpPr>
          <p:spPr>
            <a:xfrm>
              <a:off x="1773137" y="3735712"/>
              <a:ext cx="131241" cy="131241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sp>
        <p:nvSpPr>
          <p:cNvPr id="87" name="Rettangolo 86"/>
          <p:cNvSpPr/>
          <p:nvPr/>
        </p:nvSpPr>
        <p:spPr>
          <a:xfrm>
            <a:off x="363293" y="4903810"/>
            <a:ext cx="547018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/>
            <a:r>
              <a:rPr lang="it-IT" sz="500" baseline="30000" dirty="0" smtClean="0"/>
              <a:t>(1)</a:t>
            </a:r>
            <a:r>
              <a:rPr lang="it-IT" sz="500" b="1" dirty="0" smtClean="0"/>
              <a:t> Costo sempre minore o uguale </a:t>
            </a:r>
            <a:r>
              <a:rPr lang="it-IT" sz="500" dirty="0" smtClean="0"/>
              <a:t>al </a:t>
            </a:r>
            <a:r>
              <a:rPr lang="it-IT" sz="500" b="1" dirty="0" smtClean="0"/>
              <a:t>costo</a:t>
            </a:r>
            <a:r>
              <a:rPr lang="it-IT" sz="500" dirty="0" smtClean="0"/>
              <a:t> applicato dalla </a:t>
            </a:r>
            <a:r>
              <a:rPr lang="it-IT" sz="500" b="1" dirty="0" smtClean="0"/>
              <a:t>banca</a:t>
            </a:r>
            <a:r>
              <a:rPr lang="it-IT" sz="500" dirty="0" smtClean="0"/>
              <a:t> in </a:t>
            </a:r>
            <a:r>
              <a:rPr lang="it-IT" sz="500" b="1" dirty="0" smtClean="0"/>
              <a:t>assenza di garanzia SACE</a:t>
            </a:r>
          </a:p>
          <a:p>
            <a:pPr algn="just" defTabSz="1219170"/>
            <a:r>
              <a:rPr lang="it-IT" sz="500" baseline="30000" dirty="0" smtClean="0">
                <a:solidFill>
                  <a:srgbClr val="405464"/>
                </a:solidFill>
              </a:rPr>
              <a:t>(2)</a:t>
            </a:r>
            <a:r>
              <a:rPr lang="it-IT" sz="500" b="1" dirty="0" smtClean="0">
                <a:solidFill>
                  <a:srgbClr val="405464"/>
                </a:solidFill>
              </a:rPr>
              <a:t> Remunerazione</a:t>
            </a:r>
            <a:r>
              <a:rPr lang="it-IT" sz="500" dirty="0" smtClean="0">
                <a:solidFill>
                  <a:srgbClr val="405464"/>
                </a:solidFill>
              </a:rPr>
              <a:t> </a:t>
            </a:r>
            <a:r>
              <a:rPr lang="it-IT" sz="500" dirty="0">
                <a:solidFill>
                  <a:srgbClr val="405464"/>
                </a:solidFill>
              </a:rPr>
              <a:t>SACE a </a:t>
            </a:r>
            <a:r>
              <a:rPr lang="it-IT" sz="500" b="1" dirty="0">
                <a:solidFill>
                  <a:srgbClr val="405464"/>
                </a:solidFill>
              </a:rPr>
              <a:t>condizioni di mercato </a:t>
            </a:r>
            <a:r>
              <a:rPr lang="it-IT" sz="500" dirty="0">
                <a:solidFill>
                  <a:srgbClr val="405464"/>
                </a:solidFill>
              </a:rPr>
              <a:t>con condizioni di </a:t>
            </a:r>
            <a:r>
              <a:rPr lang="it-IT" sz="500" b="1" dirty="0">
                <a:solidFill>
                  <a:srgbClr val="405464"/>
                </a:solidFill>
              </a:rPr>
              <a:t>maggior favore</a:t>
            </a:r>
            <a:r>
              <a:rPr lang="it-IT" sz="500" dirty="0">
                <a:solidFill>
                  <a:srgbClr val="405464"/>
                </a:solidFill>
              </a:rPr>
              <a:t> in caso di </a:t>
            </a:r>
            <a:r>
              <a:rPr lang="it-IT" sz="500" b="1" dirty="0">
                <a:solidFill>
                  <a:srgbClr val="405464"/>
                </a:solidFill>
              </a:rPr>
              <a:t>beneficio simultaneo a più </a:t>
            </a:r>
            <a:r>
              <a:rPr lang="it-IT" sz="500" b="1" dirty="0" smtClean="0">
                <a:solidFill>
                  <a:srgbClr val="405464"/>
                </a:solidFill>
              </a:rPr>
              <a:t>obiettivi</a:t>
            </a:r>
            <a:endParaRPr lang="it-IT" sz="500" dirty="0">
              <a:solidFill>
                <a:srgbClr val="405464"/>
              </a:solidFill>
            </a:endParaRPr>
          </a:p>
        </p:txBody>
      </p:sp>
      <p:sp>
        <p:nvSpPr>
          <p:cNvPr id="88" name="Triangolo isoscele 87"/>
          <p:cNvSpPr/>
          <p:nvPr/>
        </p:nvSpPr>
        <p:spPr>
          <a:xfrm rot="10800000">
            <a:off x="6944273" y="4236899"/>
            <a:ext cx="796076" cy="109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sp>
        <p:nvSpPr>
          <p:cNvPr id="89" name="CasellaDiTesto 88"/>
          <p:cNvSpPr txBox="1"/>
          <p:nvPr/>
        </p:nvSpPr>
        <p:spPr>
          <a:xfrm>
            <a:off x="6191801" y="4367983"/>
            <a:ext cx="2314083" cy="331790"/>
          </a:xfrm>
          <a:prstGeom prst="rect">
            <a:avLst/>
          </a:prstGeom>
          <a:solidFill>
            <a:schemeClr val="bg1"/>
          </a:solidFill>
          <a:ln>
            <a:solidFill>
              <a:srgbClr val="415364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800" dirty="0" smtClean="0">
                <a:solidFill>
                  <a:srgbClr val="415364"/>
                </a:solidFill>
              </a:rPr>
              <a:t>Riduzione </a:t>
            </a:r>
            <a:r>
              <a:rPr lang="it-IT" sz="800" dirty="0">
                <a:solidFill>
                  <a:srgbClr val="415364"/>
                </a:solidFill>
              </a:rPr>
              <a:t>premio </a:t>
            </a:r>
            <a:r>
              <a:rPr lang="it-IT" sz="800" dirty="0" smtClean="0">
                <a:solidFill>
                  <a:srgbClr val="415364"/>
                </a:solidFill>
              </a:rPr>
              <a:t>SACE in </a:t>
            </a:r>
            <a:r>
              <a:rPr lang="it-IT" sz="800" dirty="0">
                <a:solidFill>
                  <a:srgbClr val="415364"/>
                </a:solidFill>
              </a:rPr>
              <a:t>virtù del meccanismo di </a:t>
            </a:r>
            <a:r>
              <a:rPr lang="it-IT" sz="800" i="1" dirty="0" err="1" smtClean="0">
                <a:solidFill>
                  <a:srgbClr val="415364"/>
                </a:solidFill>
              </a:rPr>
              <a:t>denotching</a:t>
            </a:r>
            <a:r>
              <a:rPr lang="it-IT" sz="800" i="1" dirty="0" smtClean="0">
                <a:solidFill>
                  <a:srgbClr val="415364"/>
                </a:solidFill>
              </a:rPr>
              <a:t> </a:t>
            </a:r>
            <a:r>
              <a:rPr lang="it-IT" sz="800" b="0" baseline="30000" dirty="0" smtClean="0">
                <a:solidFill>
                  <a:srgbClr val="415364"/>
                </a:solidFill>
              </a:rPr>
              <a:t>(2)</a:t>
            </a:r>
            <a:endParaRPr lang="it-IT" sz="800" b="0" baseline="30000" dirty="0">
              <a:solidFill>
                <a:srgbClr val="415364"/>
              </a:solidFill>
            </a:endParaRPr>
          </a:p>
        </p:txBody>
      </p:sp>
      <p:sp>
        <p:nvSpPr>
          <p:cNvPr id="91" name="CasellaDiTesto 90"/>
          <p:cNvSpPr txBox="1"/>
          <p:nvPr/>
        </p:nvSpPr>
        <p:spPr>
          <a:xfrm>
            <a:off x="6191801" y="4740643"/>
            <a:ext cx="2314083" cy="259065"/>
          </a:xfrm>
          <a:prstGeom prst="rect">
            <a:avLst/>
          </a:prstGeom>
          <a:solidFill>
            <a:schemeClr val="bg1"/>
          </a:solidFill>
          <a:ln>
            <a:solidFill>
              <a:srgbClr val="009941"/>
            </a:solidFill>
          </a:ln>
          <a:effectLst/>
        </p:spPr>
        <p:txBody>
          <a:bodyPr wrap="square" lIns="0" tIns="0" rIns="36000" bIns="0" rtlCol="0" anchor="ctr">
            <a:noAutofit/>
          </a:bodyPr>
          <a:lstStyle>
            <a:defPPr>
              <a:defRPr lang="it-IT"/>
            </a:defPPr>
            <a:lvl1pPr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it-IT" sz="1050" dirty="0" smtClean="0">
                <a:solidFill>
                  <a:srgbClr val="415364"/>
                </a:solidFill>
              </a:rPr>
              <a:t>Costo </a:t>
            </a:r>
            <a:r>
              <a:rPr lang="it-IT" sz="1050" i="1" dirty="0" err="1" smtClean="0">
                <a:solidFill>
                  <a:srgbClr val="415364"/>
                </a:solidFill>
              </a:rPr>
              <a:t>all</a:t>
            </a:r>
            <a:r>
              <a:rPr lang="it-IT" sz="1050" i="1" dirty="0" smtClean="0">
                <a:solidFill>
                  <a:srgbClr val="415364"/>
                </a:solidFill>
              </a:rPr>
              <a:t>-in</a:t>
            </a:r>
            <a:r>
              <a:rPr lang="it-IT" sz="1050" dirty="0">
                <a:solidFill>
                  <a:srgbClr val="415364"/>
                </a:solidFill>
              </a:rPr>
              <a:t> </a:t>
            </a:r>
            <a:r>
              <a:rPr lang="it-IT" sz="1050" dirty="0" smtClean="0">
                <a:solidFill>
                  <a:srgbClr val="415364"/>
                </a:solidFill>
              </a:rPr>
              <a:t>migliorato</a:t>
            </a:r>
            <a:endParaRPr lang="it-IT" sz="1050" dirty="0">
              <a:solidFill>
                <a:srgbClr val="415364"/>
              </a:solidFill>
            </a:endParaRPr>
          </a:p>
        </p:txBody>
      </p:sp>
      <p:grpSp>
        <p:nvGrpSpPr>
          <p:cNvPr id="92" name="Gruppo 91"/>
          <p:cNvGrpSpPr/>
          <p:nvPr/>
        </p:nvGrpSpPr>
        <p:grpSpPr>
          <a:xfrm>
            <a:off x="5938176" y="4775712"/>
            <a:ext cx="179942" cy="179942"/>
            <a:chOff x="1748787" y="3711362"/>
            <a:chExt cx="179942" cy="179942"/>
          </a:xfrm>
        </p:grpSpPr>
        <p:sp>
          <p:nvSpPr>
            <p:cNvPr id="93" name="Ovale 92"/>
            <p:cNvSpPr/>
            <p:nvPr/>
          </p:nvSpPr>
          <p:spPr>
            <a:xfrm>
              <a:off x="1748787" y="3711362"/>
              <a:ext cx="179942" cy="179942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/>
            </a:p>
          </p:txBody>
        </p:sp>
        <p:sp>
          <p:nvSpPr>
            <p:cNvPr id="94" name="Uguale 93"/>
            <p:cNvSpPr/>
            <p:nvPr/>
          </p:nvSpPr>
          <p:spPr>
            <a:xfrm>
              <a:off x="1773137" y="3735712"/>
              <a:ext cx="131241" cy="131241"/>
            </a:xfrm>
            <a:prstGeom prst="mathEqual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200">
                <a:solidFill>
                  <a:schemeClr val="tx1"/>
                </a:solidFill>
              </a:endParaRPr>
            </a:p>
          </p:txBody>
        </p:sp>
      </p:grpSp>
      <p:sp>
        <p:nvSpPr>
          <p:cNvPr id="97" name="Parentesi graffa chiusa 96"/>
          <p:cNvSpPr/>
          <p:nvPr/>
        </p:nvSpPr>
        <p:spPr>
          <a:xfrm>
            <a:off x="8568169" y="656111"/>
            <a:ext cx="166478" cy="356655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8" name="Parentesi graffa chiusa 97"/>
          <p:cNvSpPr/>
          <p:nvPr/>
        </p:nvSpPr>
        <p:spPr>
          <a:xfrm>
            <a:off x="8568169" y="4361314"/>
            <a:ext cx="166478" cy="66668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9" name="Rettangolo 98"/>
          <p:cNvSpPr/>
          <p:nvPr/>
        </p:nvSpPr>
        <p:spPr>
          <a:xfrm>
            <a:off x="8683755" y="2163595"/>
            <a:ext cx="460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b="1" dirty="0" smtClean="0"/>
              <a:t>Valido per tutti i prodotti SACE</a:t>
            </a:r>
            <a:endParaRPr lang="it-IT" sz="500" b="1" baseline="-25000" dirty="0"/>
          </a:p>
        </p:txBody>
      </p:sp>
      <p:sp>
        <p:nvSpPr>
          <p:cNvPr id="100" name="Rettangolo 99"/>
          <p:cNvSpPr/>
          <p:nvPr/>
        </p:nvSpPr>
        <p:spPr>
          <a:xfrm>
            <a:off x="8683755" y="4445710"/>
            <a:ext cx="46024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it-IT" sz="500" b="1" dirty="0" smtClean="0"/>
              <a:t>Valido per prodotto green</a:t>
            </a:r>
            <a:endParaRPr lang="it-IT" sz="500" b="1" baseline="-25000" dirty="0"/>
          </a:p>
        </p:txBody>
      </p:sp>
      <p:cxnSp>
        <p:nvCxnSpPr>
          <p:cNvPr id="101" name="Connettore diritto 100"/>
          <p:cNvCxnSpPr/>
          <p:nvPr/>
        </p:nvCxnSpPr>
        <p:spPr>
          <a:xfrm flipV="1">
            <a:off x="1478059" y="1246074"/>
            <a:ext cx="0" cy="3443492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Connettore diritto 103"/>
          <p:cNvCxnSpPr/>
          <p:nvPr/>
        </p:nvCxnSpPr>
        <p:spPr>
          <a:xfrm flipV="1">
            <a:off x="2888848" y="1005171"/>
            <a:ext cx="0" cy="3684395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Connettore diritto 104"/>
          <p:cNvCxnSpPr/>
          <p:nvPr/>
        </p:nvCxnSpPr>
        <p:spPr>
          <a:xfrm flipV="1">
            <a:off x="4306168" y="770657"/>
            <a:ext cx="0" cy="3918909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Connettore diritto 105"/>
          <p:cNvCxnSpPr/>
          <p:nvPr/>
        </p:nvCxnSpPr>
        <p:spPr>
          <a:xfrm flipV="1">
            <a:off x="5723490" y="550082"/>
            <a:ext cx="0" cy="4139484"/>
          </a:xfrm>
          <a:prstGeom prst="line">
            <a:avLst/>
          </a:prstGeom>
          <a:ln w="3175">
            <a:solidFill>
              <a:schemeClr val="tx2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Triangolo isoscele 112"/>
          <p:cNvSpPr/>
          <p:nvPr/>
        </p:nvSpPr>
        <p:spPr>
          <a:xfrm rot="10800000">
            <a:off x="6944273" y="3030533"/>
            <a:ext cx="796076" cy="109254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/>
          </a:p>
        </p:txBody>
      </p:sp>
      <p:cxnSp>
        <p:nvCxnSpPr>
          <p:cNvPr id="114" name="Connettore diritto 113"/>
          <p:cNvCxnSpPr/>
          <p:nvPr/>
        </p:nvCxnSpPr>
        <p:spPr>
          <a:xfrm>
            <a:off x="5792652" y="3596352"/>
            <a:ext cx="277005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9017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63" name="Segnaposto numero diapositiva 3">
            <a:extLst>
              <a:ext uri="{FF2B5EF4-FFF2-40B4-BE49-F238E27FC236}">
                <a16:creationId xmlns:a16="http://schemas.microsoft.com/office/drawing/2014/main" xmlns="" id="{52C954B1-B0F4-4E12-BE66-48509ABAF6A1}"/>
              </a:ext>
            </a:extLst>
          </p:cNvPr>
          <p:cNvSpPr txBox="1">
            <a:spLocks/>
          </p:cNvSpPr>
          <p:nvPr/>
        </p:nvSpPr>
        <p:spPr>
          <a:xfrm>
            <a:off x="119017" y="4907080"/>
            <a:ext cx="1008062" cy="1836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 marL="0" algn="l" defTabSz="685800" rtl="0" eaLnBrk="1" latinLnBrk="0" hangingPunct="1">
              <a:defRPr sz="800" b="0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DA0FE-9C19-F746-8419-6700E348BF78}" type="slidenum">
              <a:rPr lang="it-IT" smtClean="0"/>
              <a:pPr/>
              <a:t>13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7544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122" name="Diapositiva think-cell" r:id="rId5" imgW="360" imgH="360" progId="">
              <p:embed/>
            </p:oleObj>
          </a:graphicData>
        </a:graphic>
      </p:graphicFrame>
      <p:sp>
        <p:nvSpPr>
          <p:cNvPr id="26" name="Segnaposto testo 1">
            <a:extLst>
              <a:ext uri="{FF2B5EF4-FFF2-40B4-BE49-F238E27FC236}">
                <a16:creationId xmlns:a16="http://schemas.microsoft.com/office/drawing/2014/main" xmlns="" id="{83C8497E-5AF7-422B-B28A-57318539F4E5}"/>
              </a:ext>
            </a:extLst>
          </p:cNvPr>
          <p:cNvSpPr txBox="1">
            <a:spLocks/>
          </p:cNvSpPr>
          <p:nvPr/>
        </p:nvSpPr>
        <p:spPr>
          <a:xfrm>
            <a:off x="119017" y="136280"/>
            <a:ext cx="8341171" cy="2873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b="1" dirty="0"/>
              <a:t>Strutture finanziarie sottostanti ammissibili</a:t>
            </a:r>
          </a:p>
        </p:txBody>
      </p:sp>
      <p:grpSp>
        <p:nvGrpSpPr>
          <p:cNvPr id="41" name="Gruppo 40"/>
          <p:cNvGrpSpPr/>
          <p:nvPr/>
        </p:nvGrpSpPr>
        <p:grpSpPr>
          <a:xfrm>
            <a:off x="706595" y="639553"/>
            <a:ext cx="2094924" cy="1448302"/>
            <a:chOff x="1726181" y="1123781"/>
            <a:chExt cx="954463" cy="871355"/>
          </a:xfrm>
        </p:grpSpPr>
        <p:grpSp>
          <p:nvGrpSpPr>
            <p:cNvPr id="42" name="Gruppo 41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46" name="Connettore diritto 45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ttore diritto 46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Gruppo 42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44" name="Connettore diritto 43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ttore diritto 44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8" name="Rettangolo 47"/>
          <p:cNvSpPr/>
          <p:nvPr/>
        </p:nvSpPr>
        <p:spPr>
          <a:xfrm>
            <a:off x="856347" y="850959"/>
            <a:ext cx="179542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b="1" dirty="0" smtClean="0"/>
              <a:t>Nuova Finanza</a:t>
            </a:r>
            <a:r>
              <a:rPr lang="it-IT" sz="1100" dirty="0" smtClean="0"/>
              <a:t> </a:t>
            </a:r>
            <a:r>
              <a:rPr lang="it-IT" sz="1100" dirty="0"/>
              <a:t>(anche in </a:t>
            </a:r>
            <a:r>
              <a:rPr lang="it-IT" sz="1100" i="1" dirty="0" err="1"/>
              <a:t>project</a:t>
            </a:r>
            <a:r>
              <a:rPr lang="it-IT" sz="1100" i="1" dirty="0"/>
              <a:t> </a:t>
            </a:r>
            <a:r>
              <a:rPr lang="it-IT" sz="1100" i="1" dirty="0" err="1"/>
              <a:t>finance</a:t>
            </a:r>
            <a:r>
              <a:rPr lang="it-IT" sz="1100" dirty="0"/>
              <a:t>) </a:t>
            </a:r>
            <a:r>
              <a:rPr lang="it-IT" sz="1100" b="1" i="1" dirty="0"/>
              <a:t>senior</a:t>
            </a:r>
            <a:r>
              <a:rPr lang="it-IT" sz="1100" dirty="0"/>
              <a:t>, </a:t>
            </a:r>
            <a:r>
              <a:rPr lang="it-IT" sz="1100" b="1" i="1" dirty="0" err="1"/>
              <a:t>mezzanine</a:t>
            </a:r>
            <a:r>
              <a:rPr lang="it-IT" sz="1100" dirty="0"/>
              <a:t> e </a:t>
            </a:r>
            <a:r>
              <a:rPr lang="it-IT" sz="1100" b="1" dirty="0"/>
              <a:t>subordinati</a:t>
            </a:r>
          </a:p>
        </p:txBody>
      </p:sp>
      <p:grpSp>
        <p:nvGrpSpPr>
          <p:cNvPr id="49" name="Gruppo 48"/>
          <p:cNvGrpSpPr/>
          <p:nvPr/>
        </p:nvGrpSpPr>
        <p:grpSpPr>
          <a:xfrm>
            <a:off x="6278239" y="639553"/>
            <a:ext cx="2094924" cy="1467484"/>
            <a:chOff x="1726181" y="1123781"/>
            <a:chExt cx="954463" cy="882896"/>
          </a:xfrm>
        </p:grpSpPr>
        <p:grpSp>
          <p:nvGrpSpPr>
            <p:cNvPr id="50" name="Gruppo 49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54" name="Connettore diritto 53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Connettore diritto 54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uppo 50"/>
            <p:cNvGrpSpPr/>
            <p:nvPr/>
          </p:nvGrpSpPr>
          <p:grpSpPr>
            <a:xfrm>
              <a:off x="1851151" y="1394677"/>
              <a:ext cx="829493" cy="612000"/>
              <a:chOff x="6343813" y="1715788"/>
              <a:chExt cx="829493" cy="612000"/>
            </a:xfrm>
          </p:grpSpPr>
          <p:cxnSp>
            <p:nvCxnSpPr>
              <p:cNvPr id="52" name="Connettore diritto 51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Connettore diritto 52"/>
              <p:cNvCxnSpPr/>
              <p:nvPr/>
            </p:nvCxnSpPr>
            <p:spPr>
              <a:xfrm flipV="1">
                <a:off x="7041829" y="1715788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6" name="Rettangolo 55"/>
          <p:cNvSpPr/>
          <p:nvPr/>
        </p:nvSpPr>
        <p:spPr>
          <a:xfrm>
            <a:off x="6403288" y="727634"/>
            <a:ext cx="1795421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b="1" dirty="0" smtClean="0"/>
              <a:t>Finanziamenti</a:t>
            </a:r>
            <a:r>
              <a:rPr lang="it-IT" sz="1100" dirty="0" smtClean="0"/>
              <a:t> </a:t>
            </a:r>
            <a:r>
              <a:rPr lang="it-IT" sz="1100" b="1" dirty="0" smtClean="0"/>
              <a:t>erogati </a:t>
            </a:r>
            <a:r>
              <a:rPr lang="it-IT" sz="1100" dirty="0"/>
              <a:t>a far data dal </a:t>
            </a:r>
            <a:r>
              <a:rPr lang="it-IT" sz="1100" b="1" dirty="0" smtClean="0"/>
              <a:t>01/01/2020 </a:t>
            </a:r>
            <a:r>
              <a:rPr lang="it-IT" sz="1100" dirty="0" smtClean="0"/>
              <a:t>o </a:t>
            </a:r>
            <a:r>
              <a:rPr lang="it-IT" sz="1100" b="1" dirty="0" smtClean="0"/>
              <a:t>investimenti</a:t>
            </a:r>
            <a:r>
              <a:rPr lang="it-IT" sz="1100" dirty="0" smtClean="0"/>
              <a:t> già </a:t>
            </a:r>
            <a:r>
              <a:rPr lang="it-IT" sz="1100" smtClean="0"/>
              <a:t>realizzati e finanziati </a:t>
            </a:r>
            <a:r>
              <a:rPr lang="it-IT" sz="1100" dirty="0" smtClean="0"/>
              <a:t>con </a:t>
            </a:r>
            <a:r>
              <a:rPr lang="it-IT" sz="1100" i="1" dirty="0" smtClean="0"/>
              <a:t>equity</a:t>
            </a:r>
            <a:endParaRPr lang="it-IT" sz="1100" b="1" dirty="0"/>
          </a:p>
        </p:txBody>
      </p:sp>
      <p:grpSp>
        <p:nvGrpSpPr>
          <p:cNvPr id="57" name="Gruppo 56"/>
          <p:cNvGrpSpPr/>
          <p:nvPr/>
        </p:nvGrpSpPr>
        <p:grpSpPr>
          <a:xfrm>
            <a:off x="706595" y="2963649"/>
            <a:ext cx="2094924" cy="1448302"/>
            <a:chOff x="1726181" y="1123781"/>
            <a:chExt cx="954463" cy="871355"/>
          </a:xfrm>
        </p:grpSpPr>
        <p:grpSp>
          <p:nvGrpSpPr>
            <p:cNvPr id="58" name="Gruppo 57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62" name="Connettore diritto 61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Connettore diritto 62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9" name="Gruppo 58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0" name="Connettore diritto 59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Connettore diritto 60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ttangolo 63"/>
          <p:cNvSpPr/>
          <p:nvPr/>
        </p:nvSpPr>
        <p:spPr>
          <a:xfrm>
            <a:off x="856347" y="3118258"/>
            <a:ext cx="1795421" cy="1097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b="1" dirty="0"/>
              <a:t>Portafogli di crediti </a:t>
            </a:r>
            <a:r>
              <a:rPr lang="it-IT" sz="1100" dirty="0"/>
              <a:t>nell’ambito di operazioni di cartolarizzazione </a:t>
            </a:r>
          </a:p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900" dirty="0"/>
              <a:t>(anche sintetica) </a:t>
            </a:r>
          </a:p>
        </p:txBody>
      </p:sp>
      <p:grpSp>
        <p:nvGrpSpPr>
          <p:cNvPr id="65" name="Gruppo 64"/>
          <p:cNvGrpSpPr/>
          <p:nvPr/>
        </p:nvGrpSpPr>
        <p:grpSpPr>
          <a:xfrm>
            <a:off x="6278239" y="2963649"/>
            <a:ext cx="2094924" cy="1448302"/>
            <a:chOff x="1726181" y="1123781"/>
            <a:chExt cx="954463" cy="871355"/>
          </a:xfrm>
        </p:grpSpPr>
        <p:grpSp>
          <p:nvGrpSpPr>
            <p:cNvPr id="66" name="Gruppo 65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70" name="Connettore diritto 69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Connettore diritto 70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uppo 66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68" name="Connettore diritto 67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Connettore diritto 68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2" name="Rettangolo 71"/>
          <p:cNvSpPr/>
          <p:nvPr/>
        </p:nvSpPr>
        <p:spPr>
          <a:xfrm>
            <a:off x="6427991" y="3495366"/>
            <a:ext cx="1795421" cy="346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b="1" dirty="0"/>
              <a:t>Cauzioni</a:t>
            </a:r>
          </a:p>
        </p:txBody>
      </p:sp>
      <p:sp>
        <p:nvSpPr>
          <p:cNvPr id="73" name="Rettangolo arrotondato 72"/>
          <p:cNvSpPr/>
          <p:nvPr/>
        </p:nvSpPr>
        <p:spPr>
          <a:xfrm>
            <a:off x="306162" y="592949"/>
            <a:ext cx="469007" cy="325797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1</a:t>
            </a:r>
            <a:endParaRPr lang="it-IT" sz="1600" b="1" dirty="0"/>
          </a:p>
        </p:txBody>
      </p:sp>
      <p:sp>
        <p:nvSpPr>
          <p:cNvPr id="74" name="Rettangolo arrotondato 73"/>
          <p:cNvSpPr/>
          <p:nvPr/>
        </p:nvSpPr>
        <p:spPr>
          <a:xfrm>
            <a:off x="306162" y="2907925"/>
            <a:ext cx="469007" cy="325797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4</a:t>
            </a:r>
            <a:endParaRPr lang="it-IT" sz="1600" b="1" dirty="0"/>
          </a:p>
        </p:txBody>
      </p:sp>
      <p:sp>
        <p:nvSpPr>
          <p:cNvPr id="77" name="Rettangolo arrotondato 76"/>
          <p:cNvSpPr/>
          <p:nvPr/>
        </p:nvSpPr>
        <p:spPr>
          <a:xfrm>
            <a:off x="5934281" y="592949"/>
            <a:ext cx="469007" cy="325797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2</a:t>
            </a:r>
            <a:endParaRPr lang="it-IT" sz="1600" b="1" dirty="0"/>
          </a:p>
        </p:txBody>
      </p:sp>
      <p:sp>
        <p:nvSpPr>
          <p:cNvPr id="78" name="Rettangolo arrotondato 77"/>
          <p:cNvSpPr/>
          <p:nvPr/>
        </p:nvSpPr>
        <p:spPr>
          <a:xfrm>
            <a:off x="5934281" y="2907925"/>
            <a:ext cx="469007" cy="325797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5</a:t>
            </a:r>
            <a:endParaRPr lang="it-IT" sz="1600" b="1" dirty="0"/>
          </a:p>
        </p:txBody>
      </p:sp>
      <p:sp>
        <p:nvSpPr>
          <p:cNvPr id="75" name="CasellaDiTesto 74"/>
          <p:cNvSpPr txBox="1"/>
          <p:nvPr/>
        </p:nvSpPr>
        <p:spPr>
          <a:xfrm>
            <a:off x="2174724" y="4769060"/>
            <a:ext cx="4794552" cy="29265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txBody>
          <a:bodyPr wrap="square" lIns="0" tIns="0" rIns="36000" bIns="0" rtlCol="0" anchor="ctr">
            <a:noAutofit/>
          </a:bodyPr>
          <a:lstStyle/>
          <a:p>
            <a:pPr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  <a:tabLst>
                <a:tab pos="266700" algn="l"/>
              </a:tabLst>
            </a:pPr>
            <a:r>
              <a:rPr lang="it-IT" sz="1100" dirty="0" smtClean="0"/>
              <a:t>Nessun limite in termini di grado di </a:t>
            </a:r>
            <a:r>
              <a:rPr lang="it-IT" sz="1100" i="1" dirty="0" err="1" smtClean="0"/>
              <a:t>seniority</a:t>
            </a:r>
            <a:r>
              <a:rPr lang="it-IT" sz="1100" dirty="0" smtClean="0"/>
              <a:t> delle garanzie</a:t>
            </a:r>
            <a:endParaRPr lang="it-IT" sz="1100" b="1" i="1" dirty="0"/>
          </a:p>
        </p:txBody>
      </p:sp>
      <p:grpSp>
        <p:nvGrpSpPr>
          <p:cNvPr id="76" name="Gruppo 75"/>
          <p:cNvGrpSpPr/>
          <p:nvPr/>
        </p:nvGrpSpPr>
        <p:grpSpPr>
          <a:xfrm>
            <a:off x="3527250" y="1836023"/>
            <a:ext cx="2094924" cy="1448302"/>
            <a:chOff x="1726181" y="1123781"/>
            <a:chExt cx="954463" cy="871355"/>
          </a:xfrm>
        </p:grpSpPr>
        <p:grpSp>
          <p:nvGrpSpPr>
            <p:cNvPr id="79" name="Gruppo 78"/>
            <p:cNvGrpSpPr/>
            <p:nvPr/>
          </p:nvGrpSpPr>
          <p:grpSpPr>
            <a:xfrm>
              <a:off x="1726181" y="1123781"/>
              <a:ext cx="822986" cy="612000"/>
              <a:chOff x="6218843" y="1444892"/>
              <a:chExt cx="822986" cy="612000"/>
            </a:xfrm>
          </p:grpSpPr>
          <p:cxnSp>
            <p:nvCxnSpPr>
              <p:cNvPr id="83" name="Connettore diritto 82"/>
              <p:cNvCxnSpPr/>
              <p:nvPr/>
            </p:nvCxnSpPr>
            <p:spPr>
              <a:xfrm>
                <a:off x="6343813" y="1451872"/>
                <a:ext cx="698016" cy="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nettore diritto 83"/>
              <p:cNvCxnSpPr/>
              <p:nvPr/>
            </p:nvCxnSpPr>
            <p:spPr>
              <a:xfrm flipV="1">
                <a:off x="6218843" y="1444892"/>
                <a:ext cx="131477" cy="612000"/>
              </a:xfrm>
              <a:prstGeom prst="line">
                <a:avLst/>
              </a:prstGeom>
              <a:ln w="19050">
                <a:solidFill>
                  <a:srgbClr val="00964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uppo 79"/>
            <p:cNvGrpSpPr/>
            <p:nvPr/>
          </p:nvGrpSpPr>
          <p:grpSpPr>
            <a:xfrm>
              <a:off x="1851151" y="1383136"/>
              <a:ext cx="829493" cy="612000"/>
              <a:chOff x="6343813" y="1704247"/>
              <a:chExt cx="829493" cy="612000"/>
            </a:xfrm>
          </p:grpSpPr>
          <p:cxnSp>
            <p:nvCxnSpPr>
              <p:cNvPr id="81" name="Connettore diritto 80"/>
              <p:cNvCxnSpPr/>
              <p:nvPr/>
            </p:nvCxnSpPr>
            <p:spPr>
              <a:xfrm>
                <a:off x="6343813" y="2309267"/>
                <a:ext cx="698016" cy="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nettore diritto 81"/>
              <p:cNvCxnSpPr/>
              <p:nvPr/>
            </p:nvCxnSpPr>
            <p:spPr>
              <a:xfrm flipV="1">
                <a:off x="7041829" y="1704247"/>
                <a:ext cx="131477" cy="612000"/>
              </a:xfrm>
              <a:prstGeom prst="line">
                <a:avLst/>
              </a:prstGeom>
              <a:ln w="19050">
                <a:solidFill>
                  <a:srgbClr val="E3061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5" name="Rettangolo 84"/>
          <p:cNvSpPr/>
          <p:nvPr/>
        </p:nvSpPr>
        <p:spPr>
          <a:xfrm>
            <a:off x="3677002" y="2199732"/>
            <a:ext cx="1795421" cy="612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dirty="0"/>
              <a:t>Emissioni </a:t>
            </a:r>
          </a:p>
          <a:p>
            <a:pPr marL="0" lvl="1" algn="ctr">
              <a:lnSpc>
                <a:spcPct val="150000"/>
              </a:lnSpc>
              <a:spcBef>
                <a:spcPts val="100"/>
              </a:spcBef>
              <a:buClr>
                <a:schemeClr val="tx2"/>
              </a:buClr>
            </a:pPr>
            <a:r>
              <a:rPr lang="it-IT" sz="1100" b="1" dirty="0"/>
              <a:t>obbligazionarie</a:t>
            </a:r>
          </a:p>
        </p:txBody>
      </p:sp>
      <p:sp>
        <p:nvSpPr>
          <p:cNvPr id="86" name="Rettangolo arrotondato 85"/>
          <p:cNvSpPr/>
          <p:nvPr/>
        </p:nvSpPr>
        <p:spPr>
          <a:xfrm>
            <a:off x="3183292" y="1789419"/>
            <a:ext cx="469007" cy="325797"/>
          </a:xfrm>
          <a:prstGeom prst="roundRect">
            <a:avLst/>
          </a:prstGeom>
          <a:solidFill>
            <a:srgbClr val="41506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 smtClean="0"/>
              <a:t>3</a:t>
            </a:r>
            <a:endParaRPr lang="it-IT" sz="1600" b="1" dirty="0"/>
          </a:p>
        </p:txBody>
      </p:sp>
      <p:sp>
        <p:nvSpPr>
          <p:cNvPr id="87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119017" y="4907080"/>
            <a:ext cx="1008062" cy="183687"/>
          </a:xfrm>
        </p:spPr>
        <p:txBody>
          <a:bodyPr/>
          <a:lstStyle/>
          <a:p>
            <a:fld id="{608DA0FE-9C19-F746-8419-6700E348BF78}" type="slidenum">
              <a:rPr lang="it-IT" smtClean="0"/>
              <a:pPr/>
              <a:t>14</a:t>
            </a:fld>
            <a:endParaRPr lang="it-IT" dirty="0"/>
          </a:p>
        </p:txBody>
      </p:sp>
      <p:sp>
        <p:nvSpPr>
          <p:cNvPr id="88" name="Segnaposto numero diapositiva 3">
            <a:extLst>
              <a:ext uri="{FF2B5EF4-FFF2-40B4-BE49-F238E27FC236}">
                <a16:creationId xmlns:a16="http://schemas.microsoft.com/office/drawing/2014/main" xmlns="" id="{52C954B1-B0F4-4E12-BE66-48509ABAF6A1}"/>
              </a:ext>
            </a:extLst>
          </p:cNvPr>
          <p:cNvSpPr txBox="1">
            <a:spLocks/>
          </p:cNvSpPr>
          <p:nvPr/>
        </p:nvSpPr>
        <p:spPr>
          <a:xfrm>
            <a:off x="119017" y="4907080"/>
            <a:ext cx="1008062" cy="18368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it-IT"/>
            </a:defPPr>
            <a:lvl1pPr marL="0" algn="l" defTabSz="685800" rtl="0" eaLnBrk="1" latinLnBrk="0" hangingPunct="1">
              <a:defRPr sz="800" b="0" i="0" kern="1200">
                <a:solidFill>
                  <a:srgbClr val="41506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8DA0FE-9C19-F746-8419-6700E348BF78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6575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544" y="3286699"/>
            <a:ext cx="10418967" cy="181066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50019" y="-522828"/>
            <a:ext cx="10644539" cy="2572735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007" y="935660"/>
            <a:ext cx="9912955" cy="4218798"/>
          </a:xfrm>
          <a:prstGeom prst="rect">
            <a:avLst/>
          </a:prstGeom>
        </p:spPr>
      </p:pic>
      <p:sp>
        <p:nvSpPr>
          <p:cNvPr id="23" name="Segnaposto piè di pagina 3"/>
          <p:cNvSpPr txBox="1">
            <a:spLocks/>
          </p:cNvSpPr>
          <p:nvPr/>
        </p:nvSpPr>
        <p:spPr>
          <a:xfrm>
            <a:off x="2963624" y="4778489"/>
            <a:ext cx="3096933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Presentation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2573081" y="276601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Vicini alle imprese, </a:t>
            </a:r>
          </a:p>
          <a:p>
            <a:r>
              <a:rPr lang="it-IT" sz="2400" b="1" dirty="0">
                <a:solidFill>
                  <a:schemeClr val="bg1"/>
                </a:solidFill>
              </a:rPr>
              <a:t>in </a:t>
            </a:r>
            <a:r>
              <a:rPr lang="it-IT" sz="3200" b="1" dirty="0">
                <a:solidFill>
                  <a:schemeClr val="bg1"/>
                </a:solidFill>
              </a:rPr>
              <a:t>Italia</a:t>
            </a:r>
            <a:r>
              <a:rPr lang="it-IT" sz="2400" b="1" dirty="0">
                <a:solidFill>
                  <a:schemeClr val="bg1"/>
                </a:solidFill>
              </a:rPr>
              <a:t> e nel </a:t>
            </a:r>
            <a:r>
              <a:rPr lang="it-IT" sz="3200" b="1" dirty="0">
                <a:solidFill>
                  <a:schemeClr val="bg1"/>
                </a:solidFill>
              </a:rPr>
              <a:t>Mondo</a:t>
            </a:r>
          </a:p>
        </p:txBody>
      </p:sp>
      <p:grpSp>
        <p:nvGrpSpPr>
          <p:cNvPr id="146" name="Gruppo 145"/>
          <p:cNvGrpSpPr/>
          <p:nvPr/>
        </p:nvGrpSpPr>
        <p:grpSpPr>
          <a:xfrm>
            <a:off x="1293855" y="2172025"/>
            <a:ext cx="250068" cy="115788"/>
            <a:chOff x="5496733" y="954225"/>
            <a:chExt cx="429527" cy="198883"/>
          </a:xfrm>
        </p:grpSpPr>
        <p:sp>
          <p:nvSpPr>
            <p:cNvPr id="147" name="Oval 387"/>
            <p:cNvSpPr>
              <a:spLocks noChangeAspect="1" noChangeArrowheads="1"/>
            </p:cNvSpPr>
            <p:nvPr/>
          </p:nvSpPr>
          <p:spPr bwMode="auto">
            <a:xfrm>
              <a:off x="5675497" y="954225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48" name="Text Box 50"/>
            <p:cNvSpPr txBox="1">
              <a:spLocks noChangeArrowheads="1"/>
            </p:cNvSpPr>
            <p:nvPr/>
          </p:nvSpPr>
          <p:spPr bwMode="auto">
            <a:xfrm>
              <a:off x="5496733" y="1026233"/>
              <a:ext cx="429527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Verona</a:t>
              </a:r>
            </a:p>
          </p:txBody>
        </p:sp>
      </p:grpSp>
      <p:grpSp>
        <p:nvGrpSpPr>
          <p:cNvPr id="149" name="Group 25"/>
          <p:cNvGrpSpPr/>
          <p:nvPr/>
        </p:nvGrpSpPr>
        <p:grpSpPr>
          <a:xfrm>
            <a:off x="1557835" y="2119109"/>
            <a:ext cx="330234" cy="73866"/>
            <a:chOff x="5949382" y="781769"/>
            <a:chExt cx="567223" cy="126875"/>
          </a:xfrm>
        </p:grpSpPr>
        <p:sp>
          <p:nvSpPr>
            <p:cNvPr id="150" name="Oval 55"/>
            <p:cNvSpPr>
              <a:spLocks noChangeAspect="1" noChangeArrowheads="1"/>
            </p:cNvSpPr>
            <p:nvPr/>
          </p:nvSpPr>
          <p:spPr bwMode="auto">
            <a:xfrm>
              <a:off x="5949382" y="803754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51" name="Text Box 50"/>
            <p:cNvSpPr txBox="1">
              <a:spLocks noChangeArrowheads="1"/>
            </p:cNvSpPr>
            <p:nvPr/>
          </p:nvSpPr>
          <p:spPr bwMode="auto">
            <a:xfrm>
              <a:off x="6034764" y="781769"/>
              <a:ext cx="481841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Venezia</a:t>
              </a:r>
            </a:p>
          </p:txBody>
        </p:sp>
      </p:grpSp>
      <p:grpSp>
        <p:nvGrpSpPr>
          <p:cNvPr id="152" name="Group 24"/>
          <p:cNvGrpSpPr/>
          <p:nvPr/>
        </p:nvGrpSpPr>
        <p:grpSpPr>
          <a:xfrm>
            <a:off x="1108800" y="2116023"/>
            <a:ext cx="289131" cy="115947"/>
            <a:chOff x="5086187" y="818532"/>
            <a:chExt cx="496623" cy="199156"/>
          </a:xfrm>
        </p:grpSpPr>
        <p:sp>
          <p:nvSpPr>
            <p:cNvPr id="153" name="Oval 387"/>
            <p:cNvSpPr>
              <a:spLocks noChangeAspect="1" noChangeArrowheads="1"/>
            </p:cNvSpPr>
            <p:nvPr/>
          </p:nvSpPr>
          <p:spPr bwMode="auto">
            <a:xfrm>
              <a:off x="5298498" y="947332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54" name="Text Box 50"/>
            <p:cNvSpPr txBox="1">
              <a:spLocks noChangeArrowheads="1"/>
            </p:cNvSpPr>
            <p:nvPr/>
          </p:nvSpPr>
          <p:spPr bwMode="auto">
            <a:xfrm>
              <a:off x="5086187" y="818532"/>
              <a:ext cx="496623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Brescia</a:t>
              </a:r>
            </a:p>
          </p:txBody>
        </p:sp>
      </p:grpSp>
      <p:grpSp>
        <p:nvGrpSpPr>
          <p:cNvPr id="155" name="Group 22"/>
          <p:cNvGrpSpPr/>
          <p:nvPr/>
        </p:nvGrpSpPr>
        <p:grpSpPr>
          <a:xfrm>
            <a:off x="814655" y="2100404"/>
            <a:ext cx="285202" cy="73866"/>
            <a:chOff x="4604719" y="666898"/>
            <a:chExt cx="489874" cy="126875"/>
          </a:xfrm>
        </p:grpSpPr>
        <p:sp>
          <p:nvSpPr>
            <p:cNvPr id="156" name="Oval 387"/>
            <p:cNvSpPr>
              <a:spLocks noChangeAspect="1" noChangeArrowheads="1"/>
            </p:cNvSpPr>
            <p:nvPr/>
          </p:nvSpPr>
          <p:spPr bwMode="auto">
            <a:xfrm>
              <a:off x="5022593" y="689428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57" name="Text Box 50"/>
            <p:cNvSpPr txBox="1">
              <a:spLocks noChangeArrowheads="1"/>
            </p:cNvSpPr>
            <p:nvPr/>
          </p:nvSpPr>
          <p:spPr bwMode="auto">
            <a:xfrm>
              <a:off x="4604719" y="666898"/>
              <a:ext cx="399241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Monza</a:t>
              </a:r>
            </a:p>
          </p:txBody>
        </p:sp>
      </p:grpSp>
      <p:grpSp>
        <p:nvGrpSpPr>
          <p:cNvPr id="158" name="Group 21"/>
          <p:cNvGrpSpPr/>
          <p:nvPr/>
        </p:nvGrpSpPr>
        <p:grpSpPr>
          <a:xfrm>
            <a:off x="792646" y="2173504"/>
            <a:ext cx="278251" cy="73866"/>
            <a:chOff x="4610280" y="866798"/>
            <a:chExt cx="477935" cy="126875"/>
          </a:xfrm>
        </p:grpSpPr>
        <p:sp>
          <p:nvSpPr>
            <p:cNvPr id="159" name="Oval 55"/>
            <p:cNvSpPr>
              <a:spLocks noChangeAspect="1" noChangeArrowheads="1"/>
            </p:cNvSpPr>
            <p:nvPr/>
          </p:nvSpPr>
          <p:spPr bwMode="auto">
            <a:xfrm>
              <a:off x="5016215" y="888783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GB" sz="10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0" name="Text Box 50"/>
            <p:cNvSpPr txBox="1">
              <a:spLocks noChangeArrowheads="1"/>
            </p:cNvSpPr>
            <p:nvPr/>
          </p:nvSpPr>
          <p:spPr bwMode="auto">
            <a:xfrm>
              <a:off x="4610280" y="866798"/>
              <a:ext cx="393733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Milano</a:t>
              </a:r>
            </a:p>
          </p:txBody>
        </p:sp>
      </p:grpSp>
      <p:grpSp>
        <p:nvGrpSpPr>
          <p:cNvPr id="161" name="Group 15"/>
          <p:cNvGrpSpPr/>
          <p:nvPr/>
        </p:nvGrpSpPr>
        <p:grpSpPr>
          <a:xfrm>
            <a:off x="1480212" y="2368814"/>
            <a:ext cx="328423" cy="73866"/>
            <a:chOff x="5925085" y="1471293"/>
            <a:chExt cx="564113" cy="126875"/>
          </a:xfrm>
        </p:grpSpPr>
        <p:sp>
          <p:nvSpPr>
            <p:cNvPr id="162" name="Oval 53"/>
            <p:cNvSpPr>
              <a:spLocks noChangeAspect="1" noChangeArrowheads="1"/>
            </p:cNvSpPr>
            <p:nvPr/>
          </p:nvSpPr>
          <p:spPr bwMode="auto">
            <a:xfrm>
              <a:off x="5925085" y="1493278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10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63" name="Text Box 50"/>
            <p:cNvSpPr txBox="1">
              <a:spLocks noChangeArrowheads="1"/>
            </p:cNvSpPr>
            <p:nvPr/>
          </p:nvSpPr>
          <p:spPr bwMode="auto">
            <a:xfrm>
              <a:off x="5999095" y="1471293"/>
              <a:ext cx="490103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Bologna</a:t>
              </a:r>
            </a:p>
          </p:txBody>
        </p:sp>
      </p:grpSp>
      <p:grpSp>
        <p:nvGrpSpPr>
          <p:cNvPr id="164" name="Group 16"/>
          <p:cNvGrpSpPr/>
          <p:nvPr/>
        </p:nvGrpSpPr>
        <p:grpSpPr>
          <a:xfrm>
            <a:off x="1899038" y="2630960"/>
            <a:ext cx="270136" cy="61555"/>
            <a:chOff x="6666463" y="1875252"/>
            <a:chExt cx="463996" cy="105729"/>
          </a:xfrm>
        </p:grpSpPr>
        <p:sp>
          <p:nvSpPr>
            <p:cNvPr id="165" name="Oval 385"/>
            <p:cNvSpPr>
              <a:spLocks noChangeAspect="1" noChangeArrowheads="1"/>
            </p:cNvSpPr>
            <p:nvPr/>
          </p:nvSpPr>
          <p:spPr bwMode="auto">
            <a:xfrm>
              <a:off x="6666463" y="1897782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66" name="Text Box 50"/>
            <p:cNvSpPr txBox="1">
              <a:spLocks noChangeArrowheads="1"/>
            </p:cNvSpPr>
            <p:nvPr/>
          </p:nvSpPr>
          <p:spPr bwMode="auto">
            <a:xfrm>
              <a:off x="6758753" y="1875252"/>
              <a:ext cx="371706" cy="105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500" kern="0" dirty="0">
                  <a:solidFill>
                    <a:srgbClr val="2C3944"/>
                  </a:solidFill>
                  <a:latin typeface="Arial"/>
                </a:rPr>
                <a:t>Ancona</a:t>
              </a:r>
            </a:p>
          </p:txBody>
        </p:sp>
      </p:grpSp>
      <p:grpSp>
        <p:nvGrpSpPr>
          <p:cNvPr id="167" name="Group 23"/>
          <p:cNvGrpSpPr/>
          <p:nvPr/>
        </p:nvGrpSpPr>
        <p:grpSpPr>
          <a:xfrm>
            <a:off x="492735" y="2341835"/>
            <a:ext cx="261229" cy="73866"/>
            <a:chOff x="4172925" y="1195371"/>
            <a:chExt cx="448697" cy="126875"/>
          </a:xfrm>
        </p:grpSpPr>
        <p:sp>
          <p:nvSpPr>
            <p:cNvPr id="168" name="Oval 382"/>
            <p:cNvSpPr>
              <a:spLocks noChangeAspect="1" noChangeArrowheads="1"/>
            </p:cNvSpPr>
            <p:nvPr/>
          </p:nvSpPr>
          <p:spPr bwMode="auto">
            <a:xfrm>
              <a:off x="4549622" y="1217902"/>
              <a:ext cx="72000" cy="70355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69" name="Text Box 50"/>
            <p:cNvSpPr txBox="1">
              <a:spLocks noChangeArrowheads="1"/>
            </p:cNvSpPr>
            <p:nvPr/>
          </p:nvSpPr>
          <p:spPr bwMode="auto">
            <a:xfrm>
              <a:off x="4172925" y="1195371"/>
              <a:ext cx="377213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Torino</a:t>
              </a:r>
            </a:p>
          </p:txBody>
        </p:sp>
      </p:grpSp>
      <p:grpSp>
        <p:nvGrpSpPr>
          <p:cNvPr id="170" name="Group 14"/>
          <p:cNvGrpSpPr/>
          <p:nvPr/>
        </p:nvGrpSpPr>
        <p:grpSpPr>
          <a:xfrm>
            <a:off x="1132819" y="2583474"/>
            <a:ext cx="256449" cy="73866"/>
            <a:chOff x="5271010" y="1809677"/>
            <a:chExt cx="440487" cy="126875"/>
          </a:xfrm>
        </p:grpSpPr>
        <p:sp>
          <p:nvSpPr>
            <p:cNvPr id="171" name="Oval 382"/>
            <p:cNvSpPr>
              <a:spLocks noChangeAspect="1" noChangeArrowheads="1"/>
            </p:cNvSpPr>
            <p:nvPr/>
          </p:nvSpPr>
          <p:spPr bwMode="auto">
            <a:xfrm>
              <a:off x="5639497" y="1832208"/>
              <a:ext cx="72000" cy="70355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72" name="Text Box 50"/>
            <p:cNvSpPr txBox="1">
              <a:spLocks noChangeArrowheads="1"/>
            </p:cNvSpPr>
            <p:nvPr/>
          </p:nvSpPr>
          <p:spPr bwMode="auto">
            <a:xfrm>
              <a:off x="5271010" y="1809677"/>
              <a:ext cx="355187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Lucca</a:t>
              </a:r>
            </a:p>
          </p:txBody>
        </p:sp>
      </p:grpSp>
      <p:grpSp>
        <p:nvGrpSpPr>
          <p:cNvPr id="173" name="Group 26"/>
          <p:cNvGrpSpPr/>
          <p:nvPr/>
        </p:nvGrpSpPr>
        <p:grpSpPr>
          <a:xfrm>
            <a:off x="1187213" y="2692963"/>
            <a:ext cx="311132" cy="73866"/>
            <a:chOff x="5194960" y="1858844"/>
            <a:chExt cx="534414" cy="126875"/>
          </a:xfrm>
        </p:grpSpPr>
        <p:sp>
          <p:nvSpPr>
            <p:cNvPr id="174" name="Oval 382"/>
            <p:cNvSpPr>
              <a:spLocks noChangeAspect="1" noChangeArrowheads="1"/>
            </p:cNvSpPr>
            <p:nvPr/>
          </p:nvSpPr>
          <p:spPr bwMode="auto">
            <a:xfrm>
              <a:off x="5657374" y="1881375"/>
              <a:ext cx="72000" cy="70355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75" name="Text Box 50"/>
            <p:cNvSpPr txBox="1">
              <a:spLocks noChangeArrowheads="1"/>
            </p:cNvSpPr>
            <p:nvPr/>
          </p:nvSpPr>
          <p:spPr bwMode="auto">
            <a:xfrm>
              <a:off x="5194960" y="1858844"/>
              <a:ext cx="443295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Firenze</a:t>
              </a:r>
            </a:p>
          </p:txBody>
        </p:sp>
      </p:grpSp>
      <p:grpSp>
        <p:nvGrpSpPr>
          <p:cNvPr id="176" name="Group 17"/>
          <p:cNvGrpSpPr/>
          <p:nvPr/>
        </p:nvGrpSpPr>
        <p:grpSpPr>
          <a:xfrm>
            <a:off x="1509081" y="3082635"/>
            <a:ext cx="260707" cy="73866"/>
            <a:chOff x="6056939" y="3031997"/>
            <a:chExt cx="447801" cy="126875"/>
          </a:xfrm>
        </p:grpSpPr>
        <p:sp>
          <p:nvSpPr>
            <p:cNvPr id="177" name="Oval 46"/>
            <p:cNvSpPr>
              <a:spLocks noChangeAspect="1" noChangeArrowheads="1"/>
            </p:cNvSpPr>
            <p:nvPr/>
          </p:nvSpPr>
          <p:spPr bwMode="auto">
            <a:xfrm>
              <a:off x="6432740" y="305398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10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8" name="Text Box 50"/>
            <p:cNvSpPr txBox="1">
              <a:spLocks noChangeArrowheads="1"/>
            </p:cNvSpPr>
            <p:nvPr/>
          </p:nvSpPr>
          <p:spPr bwMode="auto">
            <a:xfrm>
              <a:off x="6056939" y="3031997"/>
              <a:ext cx="355187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Roma</a:t>
              </a:r>
            </a:p>
          </p:txBody>
        </p:sp>
      </p:grpSp>
      <p:grpSp>
        <p:nvGrpSpPr>
          <p:cNvPr id="179" name="Group 18"/>
          <p:cNvGrpSpPr/>
          <p:nvPr/>
        </p:nvGrpSpPr>
        <p:grpSpPr>
          <a:xfrm>
            <a:off x="1912160" y="3287908"/>
            <a:ext cx="266373" cy="73866"/>
            <a:chOff x="6746471" y="3470362"/>
            <a:chExt cx="457533" cy="126875"/>
          </a:xfrm>
        </p:grpSpPr>
        <p:sp>
          <p:nvSpPr>
            <p:cNvPr id="180" name="Oval 386"/>
            <p:cNvSpPr>
              <a:spLocks noChangeAspect="1" noChangeArrowheads="1"/>
            </p:cNvSpPr>
            <p:nvPr/>
          </p:nvSpPr>
          <p:spPr bwMode="auto">
            <a:xfrm>
              <a:off x="7132004" y="3492892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81" name="Text Box 50"/>
            <p:cNvSpPr txBox="1">
              <a:spLocks noChangeArrowheads="1"/>
            </p:cNvSpPr>
            <p:nvPr/>
          </p:nvSpPr>
          <p:spPr bwMode="auto">
            <a:xfrm>
              <a:off x="6746471" y="3470362"/>
              <a:ext cx="379966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Napoli</a:t>
              </a:r>
            </a:p>
          </p:txBody>
        </p:sp>
      </p:grpSp>
      <p:grpSp>
        <p:nvGrpSpPr>
          <p:cNvPr id="182" name="Group 19"/>
          <p:cNvGrpSpPr/>
          <p:nvPr/>
        </p:nvGrpSpPr>
        <p:grpSpPr>
          <a:xfrm>
            <a:off x="2558929" y="3120544"/>
            <a:ext cx="184420" cy="73866"/>
            <a:chOff x="8122959" y="3398586"/>
            <a:chExt cx="316767" cy="126875"/>
          </a:xfrm>
        </p:grpSpPr>
        <p:sp>
          <p:nvSpPr>
            <p:cNvPr id="183" name="Oval 386"/>
            <p:cNvSpPr>
              <a:spLocks noChangeAspect="1" noChangeArrowheads="1"/>
            </p:cNvSpPr>
            <p:nvPr/>
          </p:nvSpPr>
          <p:spPr bwMode="auto">
            <a:xfrm>
              <a:off x="8122959" y="3421116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84" name="Text Box 50"/>
            <p:cNvSpPr txBox="1">
              <a:spLocks noChangeArrowheads="1"/>
            </p:cNvSpPr>
            <p:nvPr/>
          </p:nvSpPr>
          <p:spPr bwMode="auto">
            <a:xfrm>
              <a:off x="8202936" y="3398586"/>
              <a:ext cx="236790" cy="12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Bari</a:t>
              </a:r>
            </a:p>
          </p:txBody>
        </p:sp>
      </p:grpSp>
      <p:grpSp>
        <p:nvGrpSpPr>
          <p:cNvPr id="185" name="Group 20"/>
          <p:cNvGrpSpPr/>
          <p:nvPr/>
        </p:nvGrpSpPr>
        <p:grpSpPr>
          <a:xfrm>
            <a:off x="1903641" y="4025951"/>
            <a:ext cx="288541" cy="154508"/>
            <a:chOff x="6390582" y="4890867"/>
            <a:chExt cx="495610" cy="265390"/>
          </a:xfrm>
        </p:grpSpPr>
        <p:sp>
          <p:nvSpPr>
            <p:cNvPr id="186" name="Oval 386"/>
            <p:cNvSpPr>
              <a:spLocks noChangeAspect="1" noChangeArrowheads="1"/>
            </p:cNvSpPr>
            <p:nvPr/>
          </p:nvSpPr>
          <p:spPr bwMode="auto">
            <a:xfrm>
              <a:off x="6561560" y="4890867"/>
              <a:ext cx="72000" cy="7035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20000"/>
                </a:spcBef>
                <a:buClr>
                  <a:srgbClr val="262640"/>
                </a:buClr>
                <a:buFont typeface="Wingdings" pitchFamily="2" charset="2"/>
                <a:buNone/>
                <a:defRPr/>
              </a:pPr>
              <a:endParaRPr lang="it-IT" sz="1000" kern="0">
                <a:solidFill>
                  <a:srgbClr val="2C3944"/>
                </a:solidFill>
                <a:latin typeface="Arial"/>
              </a:endParaRPr>
            </a:p>
          </p:txBody>
        </p:sp>
        <p:sp>
          <p:nvSpPr>
            <p:cNvPr id="187" name="Text Box 50"/>
            <p:cNvSpPr txBox="1">
              <a:spLocks noChangeArrowheads="1"/>
            </p:cNvSpPr>
            <p:nvPr/>
          </p:nvSpPr>
          <p:spPr bwMode="auto">
            <a:xfrm>
              <a:off x="6390582" y="5029381"/>
              <a:ext cx="495610" cy="1268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GB" sz="600" kern="0" dirty="0">
                  <a:solidFill>
                    <a:srgbClr val="2C3944"/>
                  </a:solidFill>
                  <a:latin typeface="Arial"/>
                </a:rPr>
                <a:t>Palermo</a:t>
              </a:r>
            </a:p>
          </p:txBody>
        </p:sp>
      </p:grpSp>
      <p:grpSp>
        <p:nvGrpSpPr>
          <p:cNvPr id="2545" name="Group 1088"/>
          <p:cNvGrpSpPr/>
          <p:nvPr/>
        </p:nvGrpSpPr>
        <p:grpSpPr>
          <a:xfrm>
            <a:off x="6518645" y="2254110"/>
            <a:ext cx="370528" cy="79269"/>
            <a:chOff x="5925085" y="1471293"/>
            <a:chExt cx="475951" cy="101823"/>
          </a:xfrm>
        </p:grpSpPr>
        <p:sp>
          <p:nvSpPr>
            <p:cNvPr id="2546" name="Oval 53"/>
            <p:cNvSpPr>
              <a:spLocks noChangeAspect="1" noChangeArrowheads="1"/>
            </p:cNvSpPr>
            <p:nvPr/>
          </p:nvSpPr>
          <p:spPr bwMode="auto">
            <a:xfrm>
              <a:off x="5925085" y="1493278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47" name="Text Box 50"/>
            <p:cNvSpPr txBox="1">
              <a:spLocks noChangeArrowheads="1"/>
            </p:cNvSpPr>
            <p:nvPr/>
          </p:nvSpPr>
          <p:spPr bwMode="auto">
            <a:xfrm>
              <a:off x="6087257" y="1471293"/>
              <a:ext cx="313779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Mosca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48" name="Group 1091"/>
          <p:cNvGrpSpPr/>
          <p:nvPr/>
        </p:nvGrpSpPr>
        <p:grpSpPr>
          <a:xfrm>
            <a:off x="7917325" y="2944881"/>
            <a:ext cx="536992" cy="79269"/>
            <a:chOff x="5925085" y="1483677"/>
            <a:chExt cx="689779" cy="101823"/>
          </a:xfrm>
        </p:grpSpPr>
        <p:sp>
          <p:nvSpPr>
            <p:cNvPr id="2549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0" name="Text Box 50"/>
            <p:cNvSpPr txBox="1">
              <a:spLocks noChangeArrowheads="1"/>
            </p:cNvSpPr>
            <p:nvPr/>
          </p:nvSpPr>
          <p:spPr bwMode="auto">
            <a:xfrm>
              <a:off x="6080112" y="1483677"/>
              <a:ext cx="534752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Hong Kong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51" name="Group 1097"/>
          <p:cNvGrpSpPr/>
          <p:nvPr/>
        </p:nvGrpSpPr>
        <p:grpSpPr>
          <a:xfrm>
            <a:off x="6401969" y="2604020"/>
            <a:ext cx="412225" cy="79269"/>
            <a:chOff x="5925085" y="1483677"/>
            <a:chExt cx="529512" cy="101823"/>
          </a:xfrm>
        </p:grpSpPr>
        <p:sp>
          <p:nvSpPr>
            <p:cNvPr id="2552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3" name="Text Box 50"/>
            <p:cNvSpPr txBox="1">
              <a:spLocks noChangeArrowheads="1"/>
            </p:cNvSpPr>
            <p:nvPr/>
          </p:nvSpPr>
          <p:spPr bwMode="auto">
            <a:xfrm>
              <a:off x="6081154" y="1483677"/>
              <a:ext cx="373443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Istanbul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54" name="Group 1100"/>
          <p:cNvGrpSpPr/>
          <p:nvPr/>
        </p:nvGrpSpPr>
        <p:grpSpPr>
          <a:xfrm>
            <a:off x="6824735" y="2917523"/>
            <a:ext cx="337962" cy="79269"/>
            <a:chOff x="5925085" y="1483677"/>
            <a:chExt cx="434120" cy="101823"/>
          </a:xfrm>
        </p:grpSpPr>
        <p:sp>
          <p:nvSpPr>
            <p:cNvPr id="2555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6" name="Text Box 50"/>
            <p:cNvSpPr txBox="1">
              <a:spLocks noChangeArrowheads="1"/>
            </p:cNvSpPr>
            <p:nvPr/>
          </p:nvSpPr>
          <p:spPr bwMode="auto">
            <a:xfrm>
              <a:off x="6078571" y="1483677"/>
              <a:ext cx="280634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Dubai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57" name="Group 1103"/>
          <p:cNvGrpSpPr/>
          <p:nvPr/>
        </p:nvGrpSpPr>
        <p:grpSpPr>
          <a:xfrm>
            <a:off x="7212785" y="3095194"/>
            <a:ext cx="395359" cy="79269"/>
            <a:chOff x="5925085" y="1483677"/>
            <a:chExt cx="507848" cy="101823"/>
          </a:xfrm>
        </p:grpSpPr>
        <p:sp>
          <p:nvSpPr>
            <p:cNvPr id="2558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59" name="Text Box 50"/>
            <p:cNvSpPr txBox="1">
              <a:spLocks noChangeArrowheads="1"/>
            </p:cNvSpPr>
            <p:nvPr/>
          </p:nvSpPr>
          <p:spPr bwMode="auto">
            <a:xfrm>
              <a:off x="6052861" y="1483677"/>
              <a:ext cx="380072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Mumbai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60" name="Group 1106"/>
          <p:cNvGrpSpPr/>
          <p:nvPr/>
        </p:nvGrpSpPr>
        <p:grpSpPr>
          <a:xfrm>
            <a:off x="6582134" y="3384107"/>
            <a:ext cx="379878" cy="79269"/>
            <a:chOff x="5925085" y="1483677"/>
            <a:chExt cx="487962" cy="101823"/>
          </a:xfrm>
        </p:grpSpPr>
        <p:sp>
          <p:nvSpPr>
            <p:cNvPr id="2561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2" name="Text Box 50"/>
            <p:cNvSpPr txBox="1">
              <a:spLocks noChangeArrowheads="1"/>
            </p:cNvSpPr>
            <p:nvPr/>
          </p:nvSpPr>
          <p:spPr bwMode="auto">
            <a:xfrm>
              <a:off x="6072751" y="1483677"/>
              <a:ext cx="340296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Nairobi</a:t>
              </a:r>
              <a:endParaRPr kumimoji="0" lang="en-GB" sz="600" b="0" i="0" u="none" strike="noStrike" kern="0" cap="none" spc="0" normalizeH="0" baseline="0" noProof="0" dirty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</p:grpSp>
      <p:grpSp>
        <p:nvGrpSpPr>
          <p:cNvPr id="2563" name="Group 1109"/>
          <p:cNvGrpSpPr/>
          <p:nvPr/>
        </p:nvGrpSpPr>
        <p:grpSpPr>
          <a:xfrm>
            <a:off x="6402735" y="3803948"/>
            <a:ext cx="627308" cy="133118"/>
            <a:chOff x="5925085" y="1406115"/>
            <a:chExt cx="805791" cy="170993"/>
          </a:xfrm>
        </p:grpSpPr>
        <p:sp>
          <p:nvSpPr>
            <p:cNvPr id="2564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5" name="Text Box 50"/>
            <p:cNvSpPr txBox="1">
              <a:spLocks noChangeArrowheads="1"/>
            </p:cNvSpPr>
            <p:nvPr/>
          </p:nvSpPr>
          <p:spPr bwMode="auto">
            <a:xfrm>
              <a:off x="6052494" y="1406115"/>
              <a:ext cx="678382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Johannesburg</a:t>
              </a:r>
            </a:p>
          </p:txBody>
        </p:sp>
      </p:grpSp>
      <p:grpSp>
        <p:nvGrpSpPr>
          <p:cNvPr id="2566" name="Group 1112"/>
          <p:cNvGrpSpPr/>
          <p:nvPr/>
        </p:nvGrpSpPr>
        <p:grpSpPr>
          <a:xfrm>
            <a:off x="4902504" y="3821441"/>
            <a:ext cx="510192" cy="79269"/>
            <a:chOff x="5925085" y="1483677"/>
            <a:chExt cx="655353" cy="101823"/>
          </a:xfrm>
        </p:grpSpPr>
        <p:sp>
          <p:nvSpPr>
            <p:cNvPr id="2567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68" name="Text Box 50"/>
            <p:cNvSpPr txBox="1">
              <a:spLocks noChangeArrowheads="1"/>
            </p:cNvSpPr>
            <p:nvPr/>
          </p:nvSpPr>
          <p:spPr bwMode="auto">
            <a:xfrm>
              <a:off x="6087671" y="1483677"/>
              <a:ext cx="492767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San Paolo</a:t>
              </a:r>
            </a:p>
          </p:txBody>
        </p:sp>
      </p:grpSp>
      <p:grpSp>
        <p:nvGrpSpPr>
          <p:cNvPr id="2569" name="Group 1115"/>
          <p:cNvGrpSpPr/>
          <p:nvPr/>
        </p:nvGrpSpPr>
        <p:grpSpPr>
          <a:xfrm>
            <a:off x="4026935" y="3027944"/>
            <a:ext cx="743192" cy="79269"/>
            <a:chOff x="5925085" y="1483677"/>
            <a:chExt cx="954647" cy="101823"/>
          </a:xfrm>
        </p:grpSpPr>
        <p:sp>
          <p:nvSpPr>
            <p:cNvPr id="2570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71" name="Text Box 50"/>
            <p:cNvSpPr txBox="1">
              <a:spLocks noChangeArrowheads="1"/>
            </p:cNvSpPr>
            <p:nvPr/>
          </p:nvSpPr>
          <p:spPr bwMode="auto">
            <a:xfrm>
              <a:off x="6068766" y="1483677"/>
              <a:ext cx="810966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Città del Messico</a:t>
              </a:r>
            </a:p>
          </p:txBody>
        </p:sp>
      </p:grpSp>
      <p:grpSp>
        <p:nvGrpSpPr>
          <p:cNvPr id="2572" name="Group 1091"/>
          <p:cNvGrpSpPr/>
          <p:nvPr/>
        </p:nvGrpSpPr>
        <p:grpSpPr>
          <a:xfrm>
            <a:off x="7954044" y="2833759"/>
            <a:ext cx="505169" cy="79269"/>
            <a:chOff x="5925085" y="1483677"/>
            <a:chExt cx="648901" cy="101823"/>
          </a:xfrm>
        </p:grpSpPr>
        <p:sp>
          <p:nvSpPr>
            <p:cNvPr id="2573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574" name="Text Box 50"/>
            <p:cNvSpPr txBox="1">
              <a:spLocks noChangeArrowheads="1"/>
            </p:cNvSpPr>
            <p:nvPr/>
          </p:nvSpPr>
          <p:spPr bwMode="auto">
            <a:xfrm>
              <a:off x="6120993" y="1483677"/>
              <a:ext cx="452993" cy="1018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Shanghai</a:t>
              </a:r>
            </a:p>
          </p:txBody>
        </p:sp>
      </p:grpSp>
      <p:grpSp>
        <p:nvGrpSpPr>
          <p:cNvPr id="79" name="Group 1097"/>
          <p:cNvGrpSpPr/>
          <p:nvPr/>
        </p:nvGrpSpPr>
        <p:grpSpPr>
          <a:xfrm>
            <a:off x="6368576" y="2747035"/>
            <a:ext cx="336183" cy="82124"/>
            <a:chOff x="5925085" y="1471618"/>
            <a:chExt cx="431835" cy="105490"/>
          </a:xfrm>
        </p:grpSpPr>
        <p:sp>
          <p:nvSpPr>
            <p:cNvPr id="80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1" name="Text Box 50"/>
            <p:cNvSpPr txBox="1">
              <a:spLocks noChangeArrowheads="1"/>
            </p:cNvSpPr>
            <p:nvPr/>
          </p:nvSpPr>
          <p:spPr bwMode="auto">
            <a:xfrm>
              <a:off x="6041879" y="1471618"/>
              <a:ext cx="315041" cy="9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Il Cairo</a:t>
              </a:r>
            </a:p>
          </p:txBody>
        </p:sp>
      </p:grpSp>
      <p:grpSp>
        <p:nvGrpSpPr>
          <p:cNvPr id="82" name="Group 1097"/>
          <p:cNvGrpSpPr/>
          <p:nvPr/>
        </p:nvGrpSpPr>
        <p:grpSpPr>
          <a:xfrm>
            <a:off x="5602554" y="3217269"/>
            <a:ext cx="294250" cy="73866"/>
            <a:chOff x="5619114" y="1500010"/>
            <a:chExt cx="377971" cy="94882"/>
          </a:xfrm>
        </p:grpSpPr>
        <p:sp>
          <p:nvSpPr>
            <p:cNvPr id="83" name="Oval 53"/>
            <p:cNvSpPr>
              <a:spLocks noChangeAspect="1" noChangeArrowheads="1"/>
            </p:cNvSpPr>
            <p:nvPr/>
          </p:nvSpPr>
          <p:spPr bwMode="auto">
            <a:xfrm>
              <a:off x="5925085" y="1505662"/>
              <a:ext cx="72000" cy="71446"/>
            </a:xfrm>
            <a:prstGeom prst="rect">
              <a:avLst/>
            </a:prstGeom>
            <a:solidFill>
              <a:srgbClr val="2C3944"/>
            </a:soli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>
                  <a:srgbClr val="26264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it-IT" sz="600" b="0" i="0" u="none" strike="noStrike" kern="0" cap="none" spc="0" normalizeH="0" baseline="0" noProof="0">
                <a:ln>
                  <a:noFill/>
                </a:ln>
                <a:solidFill>
                  <a:srgbClr val="2C3944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84" name="Text Box 50"/>
            <p:cNvSpPr txBox="1">
              <a:spLocks noChangeArrowheads="1"/>
            </p:cNvSpPr>
            <p:nvPr/>
          </p:nvSpPr>
          <p:spPr bwMode="auto">
            <a:xfrm>
              <a:off x="5619114" y="1500010"/>
              <a:ext cx="253270" cy="948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2C3944"/>
                  </a:solidFill>
                  <a:effectLst/>
                  <a:uLnTx/>
                  <a:uFillTx/>
                  <a:latin typeface="Arial"/>
                </a:rPr>
                <a:t>Accra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13096580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4">
            <a:extLst>
              <a:ext uri="{FF2B5EF4-FFF2-40B4-BE49-F238E27FC236}">
                <a16:creationId xmlns:a16="http://schemas.microsoft.com/office/drawing/2014/main" xmlns="" id="{AF677E56-890C-45D2-80A7-714D821B26D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50243" y="237127"/>
            <a:ext cx="8910032" cy="4825202"/>
            <a:chOff x="969" y="744"/>
            <a:chExt cx="5584" cy="3024"/>
          </a:xfrm>
          <a:solidFill>
            <a:srgbClr val="415364">
              <a:alpha val="7000"/>
            </a:srgbClr>
          </a:solidFill>
        </p:grpSpPr>
        <p:sp>
          <p:nvSpPr>
            <p:cNvPr id="81" name="Freeform 5">
              <a:extLst>
                <a:ext uri="{FF2B5EF4-FFF2-40B4-BE49-F238E27FC236}">
                  <a16:creationId xmlns:a16="http://schemas.microsoft.com/office/drawing/2014/main" xmlns="" id="{EA631113-3D5F-4895-B086-92BC80FB22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6">
              <a:extLst>
                <a:ext uri="{FF2B5EF4-FFF2-40B4-BE49-F238E27FC236}">
                  <a16:creationId xmlns:a16="http://schemas.microsoft.com/office/drawing/2014/main" xmlns="" id="{58EE841A-4B7A-45F6-A583-F95065D381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" y="744"/>
              <a:ext cx="5584" cy="3024"/>
            </a:xfrm>
            <a:custGeom>
              <a:avLst/>
              <a:gdLst>
                <a:gd name="T0" fmla="*/ 609 w 2788"/>
                <a:gd name="T1" fmla="*/ 204 h 1509"/>
                <a:gd name="T2" fmla="*/ 798 w 2788"/>
                <a:gd name="T3" fmla="*/ 348 h 1509"/>
                <a:gd name="T4" fmla="*/ 534 w 2788"/>
                <a:gd name="T5" fmla="*/ 165 h 1509"/>
                <a:gd name="T6" fmla="*/ 430 w 2788"/>
                <a:gd name="T7" fmla="*/ 244 h 1509"/>
                <a:gd name="T8" fmla="*/ 659 w 2788"/>
                <a:gd name="T9" fmla="*/ 331 h 1509"/>
                <a:gd name="T10" fmla="*/ 648 w 2788"/>
                <a:gd name="T11" fmla="*/ 65 h 1509"/>
                <a:gd name="T12" fmla="*/ 724 w 2788"/>
                <a:gd name="T13" fmla="*/ 94 h 1509"/>
                <a:gd name="T14" fmla="*/ 1257 w 2788"/>
                <a:gd name="T15" fmla="*/ 472 h 1509"/>
                <a:gd name="T16" fmla="*/ 483 w 2788"/>
                <a:gd name="T17" fmla="*/ 125 h 1509"/>
                <a:gd name="T18" fmla="*/ 457 w 2788"/>
                <a:gd name="T19" fmla="*/ 167 h 1509"/>
                <a:gd name="T20" fmla="*/ 560 w 2788"/>
                <a:gd name="T21" fmla="*/ 67 h 1509"/>
                <a:gd name="T22" fmla="*/ 608 w 2788"/>
                <a:gd name="T23" fmla="*/ 141 h 1509"/>
                <a:gd name="T24" fmla="*/ 1754 w 2788"/>
                <a:gd name="T25" fmla="*/ 58 h 1509"/>
                <a:gd name="T26" fmla="*/ 1255 w 2788"/>
                <a:gd name="T27" fmla="*/ 442 h 1509"/>
                <a:gd name="T28" fmla="*/ 2014 w 2788"/>
                <a:gd name="T29" fmla="*/ 68 h 1509"/>
                <a:gd name="T30" fmla="*/ 1264 w 2788"/>
                <a:gd name="T31" fmla="*/ 428 h 1509"/>
                <a:gd name="T32" fmla="*/ 1280 w 2788"/>
                <a:gd name="T33" fmla="*/ 404 h 1509"/>
                <a:gd name="T34" fmla="*/ 1456 w 2788"/>
                <a:gd name="T35" fmla="*/ 252 h 1509"/>
                <a:gd name="T36" fmla="*/ 2294 w 2788"/>
                <a:gd name="T37" fmla="*/ 958 h 1509"/>
                <a:gd name="T38" fmla="*/ 2292 w 2788"/>
                <a:gd name="T39" fmla="*/ 1259 h 1509"/>
                <a:gd name="T40" fmla="*/ 2402 w 2788"/>
                <a:gd name="T41" fmla="*/ 997 h 1509"/>
                <a:gd name="T42" fmla="*/ 2409 w 2788"/>
                <a:gd name="T43" fmla="*/ 466 h 1509"/>
                <a:gd name="T44" fmla="*/ 2256 w 2788"/>
                <a:gd name="T45" fmla="*/ 1010 h 1509"/>
                <a:gd name="T46" fmla="*/ 1554 w 2788"/>
                <a:gd name="T47" fmla="*/ 659 h 1509"/>
                <a:gd name="T48" fmla="*/ 2505 w 2788"/>
                <a:gd name="T49" fmla="*/ 1025 h 1509"/>
                <a:gd name="T50" fmla="*/ 2663 w 2788"/>
                <a:gd name="T51" fmla="*/ 1335 h 1509"/>
                <a:gd name="T52" fmla="*/ 2534 w 2788"/>
                <a:gd name="T53" fmla="*/ 365 h 1509"/>
                <a:gd name="T54" fmla="*/ 2238 w 2788"/>
                <a:gd name="T55" fmla="*/ 707 h 1509"/>
                <a:gd name="T56" fmla="*/ 1926 w 2788"/>
                <a:gd name="T57" fmla="*/ 863 h 1509"/>
                <a:gd name="T58" fmla="*/ 1659 w 2788"/>
                <a:gd name="T59" fmla="*/ 858 h 1509"/>
                <a:gd name="T60" fmla="*/ 1440 w 2788"/>
                <a:gd name="T61" fmla="*/ 1246 h 1509"/>
                <a:gd name="T62" fmla="*/ 1381 w 2788"/>
                <a:gd name="T63" fmla="*/ 669 h 1509"/>
                <a:gd name="T64" fmla="*/ 1603 w 2788"/>
                <a:gd name="T65" fmla="*/ 537 h 1509"/>
                <a:gd name="T66" fmla="*/ 1427 w 2788"/>
                <a:gd name="T67" fmla="*/ 596 h 1509"/>
                <a:gd name="T68" fmla="*/ 1284 w 2788"/>
                <a:gd name="T69" fmla="*/ 534 h 1509"/>
                <a:gd name="T70" fmla="*/ 1469 w 2788"/>
                <a:gd name="T71" fmla="*/ 425 h 1509"/>
                <a:gd name="T72" fmla="*/ 1406 w 2788"/>
                <a:gd name="T73" fmla="*/ 301 h 1509"/>
                <a:gd name="T74" fmla="*/ 1719 w 2788"/>
                <a:gd name="T75" fmla="*/ 265 h 1509"/>
                <a:gd name="T76" fmla="*/ 1983 w 2788"/>
                <a:gd name="T77" fmla="*/ 166 h 1509"/>
                <a:gd name="T78" fmla="*/ 2600 w 2788"/>
                <a:gd name="T79" fmla="*/ 255 h 1509"/>
                <a:gd name="T80" fmla="*/ 1713 w 2788"/>
                <a:gd name="T81" fmla="*/ 611 h 1509"/>
                <a:gd name="T82" fmla="*/ 783 w 2788"/>
                <a:gd name="T83" fmla="*/ 817 h 1509"/>
                <a:gd name="T84" fmla="*/ 787 w 2788"/>
                <a:gd name="T85" fmla="*/ 1388 h 1509"/>
                <a:gd name="T86" fmla="*/ 487 w 2788"/>
                <a:gd name="T87" fmla="*/ 801 h 1509"/>
                <a:gd name="T88" fmla="*/ 126 w 2788"/>
                <a:gd name="T89" fmla="*/ 397 h 1509"/>
                <a:gd name="T90" fmla="*/ 32 w 2788"/>
                <a:gd name="T91" fmla="*/ 261 h 1509"/>
                <a:gd name="T92" fmla="*/ 579 w 2788"/>
                <a:gd name="T93" fmla="*/ 258 h 1509"/>
                <a:gd name="T94" fmla="*/ 613 w 2788"/>
                <a:gd name="T95" fmla="*/ 316 h 1509"/>
                <a:gd name="T96" fmla="*/ 824 w 2788"/>
                <a:gd name="T97" fmla="*/ 432 h 1509"/>
                <a:gd name="T98" fmla="*/ 802 w 2788"/>
                <a:gd name="T99" fmla="*/ 558 h 1509"/>
                <a:gd name="T100" fmla="*/ 675 w 2788"/>
                <a:gd name="T101" fmla="*/ 752 h 1509"/>
                <a:gd name="T102" fmla="*/ 676 w 2788"/>
                <a:gd name="T103" fmla="*/ 897 h 1509"/>
                <a:gd name="T104" fmla="*/ 629 w 2788"/>
                <a:gd name="T105" fmla="*/ 551 h 1509"/>
                <a:gd name="T106" fmla="*/ 337 w 2788"/>
                <a:gd name="T107" fmla="*/ 304 h 1509"/>
                <a:gd name="T108" fmla="*/ 549 w 2788"/>
                <a:gd name="T109" fmla="*/ 490 h 1509"/>
                <a:gd name="T110" fmla="*/ 381 w 2788"/>
                <a:gd name="T111" fmla="*/ 141 h 1509"/>
                <a:gd name="T112" fmla="*/ 1642 w 2788"/>
                <a:gd name="T113" fmla="*/ 1175 h 1509"/>
                <a:gd name="T114" fmla="*/ 2271 w 2788"/>
                <a:gd name="T115" fmla="*/ 900 h 1509"/>
                <a:gd name="T116" fmla="*/ 2155 w 2788"/>
                <a:gd name="T117" fmla="*/ 981 h 1509"/>
                <a:gd name="T118" fmla="*/ 747 w 2788"/>
                <a:gd name="T119" fmla="*/ 802 h 1509"/>
                <a:gd name="T120" fmla="*/ 1137 w 2788"/>
                <a:gd name="T121" fmla="*/ 140 h 1509"/>
                <a:gd name="T122" fmla="*/ 910 w 2788"/>
                <a:gd name="T123" fmla="*/ 252 h 1509"/>
                <a:gd name="T124" fmla="*/ 2086 w 2788"/>
                <a:gd name="T125" fmla="*/ 992 h 1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788" h="1509">
                  <a:moveTo>
                    <a:pt x="1256" y="418"/>
                  </a:moveTo>
                  <a:cubicBezTo>
                    <a:pt x="1256" y="420"/>
                    <a:pt x="1257" y="422"/>
                    <a:pt x="1260" y="421"/>
                  </a:cubicBezTo>
                  <a:cubicBezTo>
                    <a:pt x="1258" y="426"/>
                    <a:pt x="1253" y="421"/>
                    <a:pt x="1251" y="418"/>
                  </a:cubicBezTo>
                  <a:cubicBezTo>
                    <a:pt x="1251" y="418"/>
                    <a:pt x="1252" y="417"/>
                    <a:pt x="1252" y="417"/>
                  </a:cubicBezTo>
                  <a:cubicBezTo>
                    <a:pt x="1253" y="417"/>
                    <a:pt x="1253" y="418"/>
                    <a:pt x="1254" y="418"/>
                  </a:cubicBezTo>
                  <a:cubicBezTo>
                    <a:pt x="1254" y="417"/>
                    <a:pt x="1254" y="417"/>
                    <a:pt x="1254" y="416"/>
                  </a:cubicBezTo>
                  <a:cubicBezTo>
                    <a:pt x="1255" y="416"/>
                    <a:pt x="1256" y="417"/>
                    <a:pt x="1256" y="418"/>
                  </a:cubicBezTo>
                  <a:close/>
                  <a:moveTo>
                    <a:pt x="554" y="204"/>
                  </a:moveTo>
                  <a:cubicBezTo>
                    <a:pt x="554" y="205"/>
                    <a:pt x="552" y="205"/>
                    <a:pt x="551" y="206"/>
                  </a:cubicBezTo>
                  <a:cubicBezTo>
                    <a:pt x="548" y="199"/>
                    <a:pt x="546" y="201"/>
                    <a:pt x="540" y="201"/>
                  </a:cubicBezTo>
                  <a:cubicBezTo>
                    <a:pt x="543" y="198"/>
                    <a:pt x="547" y="196"/>
                    <a:pt x="550" y="194"/>
                  </a:cubicBezTo>
                  <a:cubicBezTo>
                    <a:pt x="549" y="193"/>
                    <a:pt x="548" y="192"/>
                    <a:pt x="547" y="191"/>
                  </a:cubicBezTo>
                  <a:cubicBezTo>
                    <a:pt x="548" y="190"/>
                    <a:pt x="550" y="189"/>
                    <a:pt x="552" y="188"/>
                  </a:cubicBezTo>
                  <a:cubicBezTo>
                    <a:pt x="548" y="186"/>
                    <a:pt x="546" y="184"/>
                    <a:pt x="542" y="186"/>
                  </a:cubicBezTo>
                  <a:cubicBezTo>
                    <a:pt x="538" y="187"/>
                    <a:pt x="536" y="188"/>
                    <a:pt x="532" y="186"/>
                  </a:cubicBezTo>
                  <a:cubicBezTo>
                    <a:pt x="528" y="184"/>
                    <a:pt x="526" y="186"/>
                    <a:pt x="522" y="186"/>
                  </a:cubicBezTo>
                  <a:cubicBezTo>
                    <a:pt x="520" y="186"/>
                    <a:pt x="517" y="191"/>
                    <a:pt x="516" y="192"/>
                  </a:cubicBezTo>
                  <a:cubicBezTo>
                    <a:pt x="517" y="193"/>
                    <a:pt x="525" y="195"/>
                    <a:pt x="525" y="197"/>
                  </a:cubicBezTo>
                  <a:cubicBezTo>
                    <a:pt x="525" y="201"/>
                    <a:pt x="526" y="206"/>
                    <a:pt x="520" y="205"/>
                  </a:cubicBezTo>
                  <a:cubicBezTo>
                    <a:pt x="517" y="204"/>
                    <a:pt x="514" y="198"/>
                    <a:pt x="512" y="199"/>
                  </a:cubicBezTo>
                  <a:cubicBezTo>
                    <a:pt x="509" y="200"/>
                    <a:pt x="505" y="203"/>
                    <a:pt x="508" y="205"/>
                  </a:cubicBezTo>
                  <a:cubicBezTo>
                    <a:pt x="515" y="211"/>
                    <a:pt x="522" y="212"/>
                    <a:pt x="528" y="219"/>
                  </a:cubicBezTo>
                  <a:cubicBezTo>
                    <a:pt x="530" y="222"/>
                    <a:pt x="532" y="226"/>
                    <a:pt x="536" y="227"/>
                  </a:cubicBezTo>
                  <a:cubicBezTo>
                    <a:pt x="539" y="228"/>
                    <a:pt x="544" y="225"/>
                    <a:pt x="542" y="221"/>
                  </a:cubicBezTo>
                  <a:cubicBezTo>
                    <a:pt x="548" y="224"/>
                    <a:pt x="562" y="214"/>
                    <a:pt x="552" y="211"/>
                  </a:cubicBezTo>
                  <a:cubicBezTo>
                    <a:pt x="554" y="211"/>
                    <a:pt x="555" y="210"/>
                    <a:pt x="557" y="209"/>
                  </a:cubicBezTo>
                  <a:cubicBezTo>
                    <a:pt x="556" y="208"/>
                    <a:pt x="555" y="206"/>
                    <a:pt x="554" y="204"/>
                  </a:cubicBezTo>
                  <a:close/>
                  <a:moveTo>
                    <a:pt x="1246" y="418"/>
                  </a:moveTo>
                  <a:cubicBezTo>
                    <a:pt x="1247" y="419"/>
                    <a:pt x="1245" y="421"/>
                    <a:pt x="1247" y="423"/>
                  </a:cubicBezTo>
                  <a:cubicBezTo>
                    <a:pt x="1247" y="421"/>
                    <a:pt x="1247" y="419"/>
                    <a:pt x="1249" y="417"/>
                  </a:cubicBezTo>
                  <a:cubicBezTo>
                    <a:pt x="1248" y="417"/>
                    <a:pt x="1246" y="416"/>
                    <a:pt x="1246" y="416"/>
                  </a:cubicBezTo>
                  <a:cubicBezTo>
                    <a:pt x="1245" y="417"/>
                    <a:pt x="1246" y="417"/>
                    <a:pt x="1246" y="418"/>
                  </a:cubicBezTo>
                  <a:close/>
                  <a:moveTo>
                    <a:pt x="706" y="285"/>
                  </a:moveTo>
                  <a:cubicBezTo>
                    <a:pt x="708" y="288"/>
                    <a:pt x="716" y="292"/>
                    <a:pt x="719" y="287"/>
                  </a:cubicBezTo>
                  <a:cubicBezTo>
                    <a:pt x="722" y="282"/>
                    <a:pt x="720" y="280"/>
                    <a:pt x="721" y="275"/>
                  </a:cubicBezTo>
                  <a:cubicBezTo>
                    <a:pt x="715" y="267"/>
                    <a:pt x="699" y="279"/>
                    <a:pt x="706" y="285"/>
                  </a:cubicBezTo>
                  <a:close/>
                  <a:moveTo>
                    <a:pt x="752" y="228"/>
                  </a:moveTo>
                  <a:cubicBezTo>
                    <a:pt x="749" y="221"/>
                    <a:pt x="740" y="222"/>
                    <a:pt x="735" y="224"/>
                  </a:cubicBezTo>
                  <a:cubicBezTo>
                    <a:pt x="733" y="225"/>
                    <a:pt x="725" y="214"/>
                    <a:pt x="722" y="211"/>
                  </a:cubicBezTo>
                  <a:cubicBezTo>
                    <a:pt x="719" y="207"/>
                    <a:pt x="711" y="204"/>
                    <a:pt x="706" y="204"/>
                  </a:cubicBezTo>
                  <a:cubicBezTo>
                    <a:pt x="704" y="205"/>
                    <a:pt x="699" y="204"/>
                    <a:pt x="697" y="206"/>
                  </a:cubicBezTo>
                  <a:cubicBezTo>
                    <a:pt x="696" y="207"/>
                    <a:pt x="692" y="212"/>
                    <a:pt x="690" y="212"/>
                  </a:cubicBezTo>
                  <a:cubicBezTo>
                    <a:pt x="685" y="208"/>
                    <a:pt x="686" y="208"/>
                    <a:pt x="681" y="212"/>
                  </a:cubicBezTo>
                  <a:cubicBezTo>
                    <a:pt x="679" y="215"/>
                    <a:pt x="676" y="215"/>
                    <a:pt x="678" y="211"/>
                  </a:cubicBezTo>
                  <a:cubicBezTo>
                    <a:pt x="680" y="206"/>
                    <a:pt x="681" y="206"/>
                    <a:pt x="679" y="201"/>
                  </a:cubicBezTo>
                  <a:cubicBezTo>
                    <a:pt x="677" y="198"/>
                    <a:pt x="676" y="198"/>
                    <a:pt x="674" y="195"/>
                  </a:cubicBezTo>
                  <a:cubicBezTo>
                    <a:pt x="672" y="193"/>
                    <a:pt x="673" y="188"/>
                    <a:pt x="669" y="188"/>
                  </a:cubicBezTo>
                  <a:cubicBezTo>
                    <a:pt x="667" y="188"/>
                    <a:pt x="663" y="187"/>
                    <a:pt x="661" y="188"/>
                  </a:cubicBezTo>
                  <a:cubicBezTo>
                    <a:pt x="655" y="190"/>
                    <a:pt x="649" y="193"/>
                    <a:pt x="643" y="194"/>
                  </a:cubicBezTo>
                  <a:cubicBezTo>
                    <a:pt x="643" y="192"/>
                    <a:pt x="644" y="190"/>
                    <a:pt x="644" y="187"/>
                  </a:cubicBezTo>
                  <a:cubicBezTo>
                    <a:pt x="635" y="186"/>
                    <a:pt x="631" y="186"/>
                    <a:pt x="623" y="190"/>
                  </a:cubicBezTo>
                  <a:cubicBezTo>
                    <a:pt x="616" y="193"/>
                    <a:pt x="612" y="197"/>
                    <a:pt x="609" y="204"/>
                  </a:cubicBezTo>
                  <a:cubicBezTo>
                    <a:pt x="608" y="207"/>
                    <a:pt x="605" y="213"/>
                    <a:pt x="605" y="216"/>
                  </a:cubicBezTo>
                  <a:cubicBezTo>
                    <a:pt x="605" y="217"/>
                    <a:pt x="606" y="226"/>
                    <a:pt x="607" y="226"/>
                  </a:cubicBezTo>
                  <a:cubicBezTo>
                    <a:pt x="615" y="227"/>
                    <a:pt x="621" y="226"/>
                    <a:pt x="627" y="233"/>
                  </a:cubicBezTo>
                  <a:cubicBezTo>
                    <a:pt x="621" y="232"/>
                    <a:pt x="615" y="232"/>
                    <a:pt x="609" y="231"/>
                  </a:cubicBezTo>
                  <a:cubicBezTo>
                    <a:pt x="611" y="236"/>
                    <a:pt x="616" y="240"/>
                    <a:pt x="620" y="242"/>
                  </a:cubicBezTo>
                  <a:cubicBezTo>
                    <a:pt x="624" y="244"/>
                    <a:pt x="625" y="241"/>
                    <a:pt x="628" y="241"/>
                  </a:cubicBezTo>
                  <a:cubicBezTo>
                    <a:pt x="634" y="240"/>
                    <a:pt x="630" y="242"/>
                    <a:pt x="633" y="245"/>
                  </a:cubicBezTo>
                  <a:cubicBezTo>
                    <a:pt x="635" y="247"/>
                    <a:pt x="640" y="248"/>
                    <a:pt x="642" y="248"/>
                  </a:cubicBezTo>
                  <a:cubicBezTo>
                    <a:pt x="648" y="248"/>
                    <a:pt x="656" y="247"/>
                    <a:pt x="661" y="249"/>
                  </a:cubicBezTo>
                  <a:cubicBezTo>
                    <a:pt x="663" y="250"/>
                    <a:pt x="665" y="250"/>
                    <a:pt x="667" y="251"/>
                  </a:cubicBezTo>
                  <a:cubicBezTo>
                    <a:pt x="668" y="251"/>
                    <a:pt x="669" y="248"/>
                    <a:pt x="670" y="249"/>
                  </a:cubicBezTo>
                  <a:cubicBezTo>
                    <a:pt x="673" y="249"/>
                    <a:pt x="673" y="253"/>
                    <a:pt x="677" y="252"/>
                  </a:cubicBezTo>
                  <a:cubicBezTo>
                    <a:pt x="674" y="250"/>
                    <a:pt x="672" y="247"/>
                    <a:pt x="670" y="245"/>
                  </a:cubicBezTo>
                  <a:cubicBezTo>
                    <a:pt x="679" y="248"/>
                    <a:pt x="685" y="250"/>
                    <a:pt x="694" y="248"/>
                  </a:cubicBezTo>
                  <a:cubicBezTo>
                    <a:pt x="692" y="244"/>
                    <a:pt x="692" y="242"/>
                    <a:pt x="688" y="241"/>
                  </a:cubicBezTo>
                  <a:cubicBezTo>
                    <a:pt x="693" y="236"/>
                    <a:pt x="692" y="243"/>
                    <a:pt x="696" y="245"/>
                  </a:cubicBezTo>
                  <a:cubicBezTo>
                    <a:pt x="697" y="246"/>
                    <a:pt x="700" y="244"/>
                    <a:pt x="701" y="245"/>
                  </a:cubicBezTo>
                  <a:cubicBezTo>
                    <a:pt x="701" y="247"/>
                    <a:pt x="702" y="249"/>
                    <a:pt x="702" y="251"/>
                  </a:cubicBezTo>
                  <a:cubicBezTo>
                    <a:pt x="706" y="247"/>
                    <a:pt x="714" y="257"/>
                    <a:pt x="717" y="260"/>
                  </a:cubicBezTo>
                  <a:cubicBezTo>
                    <a:pt x="711" y="262"/>
                    <a:pt x="710" y="261"/>
                    <a:pt x="710" y="268"/>
                  </a:cubicBezTo>
                  <a:cubicBezTo>
                    <a:pt x="713" y="267"/>
                    <a:pt x="715" y="266"/>
                    <a:pt x="718" y="265"/>
                  </a:cubicBezTo>
                  <a:cubicBezTo>
                    <a:pt x="722" y="263"/>
                    <a:pt x="722" y="263"/>
                    <a:pt x="724" y="267"/>
                  </a:cubicBezTo>
                  <a:cubicBezTo>
                    <a:pt x="727" y="272"/>
                    <a:pt x="734" y="270"/>
                    <a:pt x="737" y="276"/>
                  </a:cubicBezTo>
                  <a:cubicBezTo>
                    <a:pt x="739" y="280"/>
                    <a:pt x="741" y="284"/>
                    <a:pt x="743" y="287"/>
                  </a:cubicBezTo>
                  <a:cubicBezTo>
                    <a:pt x="744" y="289"/>
                    <a:pt x="742" y="290"/>
                    <a:pt x="740" y="291"/>
                  </a:cubicBezTo>
                  <a:cubicBezTo>
                    <a:pt x="736" y="296"/>
                    <a:pt x="731" y="301"/>
                    <a:pt x="726" y="306"/>
                  </a:cubicBezTo>
                  <a:cubicBezTo>
                    <a:pt x="727" y="307"/>
                    <a:pt x="734" y="310"/>
                    <a:pt x="733" y="313"/>
                  </a:cubicBezTo>
                  <a:cubicBezTo>
                    <a:pt x="732" y="314"/>
                    <a:pt x="723" y="316"/>
                    <a:pt x="722" y="316"/>
                  </a:cubicBezTo>
                  <a:cubicBezTo>
                    <a:pt x="716" y="318"/>
                    <a:pt x="710" y="316"/>
                    <a:pt x="704" y="315"/>
                  </a:cubicBezTo>
                  <a:cubicBezTo>
                    <a:pt x="704" y="319"/>
                    <a:pt x="699" y="320"/>
                    <a:pt x="697" y="323"/>
                  </a:cubicBezTo>
                  <a:cubicBezTo>
                    <a:pt x="696" y="325"/>
                    <a:pt x="700" y="330"/>
                    <a:pt x="703" y="330"/>
                  </a:cubicBezTo>
                  <a:cubicBezTo>
                    <a:pt x="707" y="330"/>
                    <a:pt x="712" y="331"/>
                    <a:pt x="715" y="328"/>
                  </a:cubicBezTo>
                  <a:cubicBezTo>
                    <a:pt x="718" y="325"/>
                    <a:pt x="721" y="328"/>
                    <a:pt x="725" y="329"/>
                  </a:cubicBezTo>
                  <a:cubicBezTo>
                    <a:pt x="725" y="327"/>
                    <a:pt x="726" y="326"/>
                    <a:pt x="725" y="325"/>
                  </a:cubicBezTo>
                  <a:cubicBezTo>
                    <a:pt x="728" y="325"/>
                    <a:pt x="729" y="326"/>
                    <a:pt x="729" y="329"/>
                  </a:cubicBezTo>
                  <a:cubicBezTo>
                    <a:pt x="736" y="325"/>
                    <a:pt x="736" y="328"/>
                    <a:pt x="740" y="335"/>
                  </a:cubicBezTo>
                  <a:cubicBezTo>
                    <a:pt x="742" y="338"/>
                    <a:pt x="746" y="338"/>
                    <a:pt x="750" y="340"/>
                  </a:cubicBezTo>
                  <a:cubicBezTo>
                    <a:pt x="747" y="341"/>
                    <a:pt x="745" y="342"/>
                    <a:pt x="743" y="343"/>
                  </a:cubicBezTo>
                  <a:cubicBezTo>
                    <a:pt x="747" y="345"/>
                    <a:pt x="749" y="347"/>
                    <a:pt x="753" y="346"/>
                  </a:cubicBezTo>
                  <a:cubicBezTo>
                    <a:pt x="753" y="347"/>
                    <a:pt x="752" y="348"/>
                    <a:pt x="752" y="348"/>
                  </a:cubicBezTo>
                  <a:cubicBezTo>
                    <a:pt x="756" y="349"/>
                    <a:pt x="760" y="350"/>
                    <a:pt x="764" y="352"/>
                  </a:cubicBezTo>
                  <a:cubicBezTo>
                    <a:pt x="765" y="352"/>
                    <a:pt x="765" y="356"/>
                    <a:pt x="768" y="356"/>
                  </a:cubicBezTo>
                  <a:cubicBezTo>
                    <a:pt x="776" y="358"/>
                    <a:pt x="784" y="360"/>
                    <a:pt x="792" y="362"/>
                  </a:cubicBezTo>
                  <a:cubicBezTo>
                    <a:pt x="792" y="359"/>
                    <a:pt x="793" y="357"/>
                    <a:pt x="790" y="355"/>
                  </a:cubicBezTo>
                  <a:cubicBezTo>
                    <a:pt x="787" y="353"/>
                    <a:pt x="785" y="351"/>
                    <a:pt x="782" y="349"/>
                  </a:cubicBezTo>
                  <a:cubicBezTo>
                    <a:pt x="780" y="348"/>
                    <a:pt x="775" y="348"/>
                    <a:pt x="774" y="346"/>
                  </a:cubicBezTo>
                  <a:cubicBezTo>
                    <a:pt x="773" y="343"/>
                    <a:pt x="771" y="341"/>
                    <a:pt x="770" y="338"/>
                  </a:cubicBezTo>
                  <a:cubicBezTo>
                    <a:pt x="772" y="339"/>
                    <a:pt x="775" y="340"/>
                    <a:pt x="778" y="342"/>
                  </a:cubicBezTo>
                  <a:cubicBezTo>
                    <a:pt x="777" y="340"/>
                    <a:pt x="777" y="339"/>
                    <a:pt x="777" y="337"/>
                  </a:cubicBezTo>
                  <a:cubicBezTo>
                    <a:pt x="781" y="340"/>
                    <a:pt x="786" y="343"/>
                    <a:pt x="791" y="346"/>
                  </a:cubicBezTo>
                  <a:cubicBezTo>
                    <a:pt x="794" y="348"/>
                    <a:pt x="798" y="354"/>
                    <a:pt x="800" y="353"/>
                  </a:cubicBezTo>
                  <a:cubicBezTo>
                    <a:pt x="799" y="352"/>
                    <a:pt x="798" y="350"/>
                    <a:pt x="798" y="348"/>
                  </a:cubicBezTo>
                  <a:cubicBezTo>
                    <a:pt x="799" y="349"/>
                    <a:pt x="800" y="349"/>
                    <a:pt x="801" y="349"/>
                  </a:cubicBezTo>
                  <a:cubicBezTo>
                    <a:pt x="803" y="345"/>
                    <a:pt x="796" y="344"/>
                    <a:pt x="799" y="340"/>
                  </a:cubicBezTo>
                  <a:cubicBezTo>
                    <a:pt x="800" y="342"/>
                    <a:pt x="801" y="343"/>
                    <a:pt x="803" y="345"/>
                  </a:cubicBezTo>
                  <a:cubicBezTo>
                    <a:pt x="802" y="342"/>
                    <a:pt x="803" y="337"/>
                    <a:pt x="801" y="335"/>
                  </a:cubicBezTo>
                  <a:cubicBezTo>
                    <a:pt x="800" y="332"/>
                    <a:pt x="797" y="333"/>
                    <a:pt x="796" y="329"/>
                  </a:cubicBezTo>
                  <a:cubicBezTo>
                    <a:pt x="795" y="325"/>
                    <a:pt x="795" y="324"/>
                    <a:pt x="792" y="322"/>
                  </a:cubicBezTo>
                  <a:cubicBezTo>
                    <a:pt x="789" y="321"/>
                    <a:pt x="786" y="319"/>
                    <a:pt x="785" y="324"/>
                  </a:cubicBezTo>
                  <a:cubicBezTo>
                    <a:pt x="784" y="321"/>
                    <a:pt x="783" y="317"/>
                    <a:pt x="782" y="314"/>
                  </a:cubicBezTo>
                  <a:cubicBezTo>
                    <a:pt x="781" y="310"/>
                    <a:pt x="780" y="312"/>
                    <a:pt x="777" y="313"/>
                  </a:cubicBezTo>
                  <a:cubicBezTo>
                    <a:pt x="776" y="311"/>
                    <a:pt x="776" y="309"/>
                    <a:pt x="775" y="307"/>
                  </a:cubicBezTo>
                  <a:cubicBezTo>
                    <a:pt x="777" y="307"/>
                    <a:pt x="779" y="307"/>
                    <a:pt x="781" y="308"/>
                  </a:cubicBezTo>
                  <a:cubicBezTo>
                    <a:pt x="781" y="303"/>
                    <a:pt x="777" y="304"/>
                    <a:pt x="779" y="300"/>
                  </a:cubicBezTo>
                  <a:cubicBezTo>
                    <a:pt x="781" y="297"/>
                    <a:pt x="783" y="297"/>
                    <a:pt x="786" y="299"/>
                  </a:cubicBezTo>
                  <a:cubicBezTo>
                    <a:pt x="788" y="300"/>
                    <a:pt x="791" y="305"/>
                    <a:pt x="793" y="306"/>
                  </a:cubicBezTo>
                  <a:cubicBezTo>
                    <a:pt x="795" y="306"/>
                    <a:pt x="800" y="304"/>
                    <a:pt x="801" y="303"/>
                  </a:cubicBezTo>
                  <a:cubicBezTo>
                    <a:pt x="803" y="308"/>
                    <a:pt x="798" y="308"/>
                    <a:pt x="795" y="310"/>
                  </a:cubicBezTo>
                  <a:cubicBezTo>
                    <a:pt x="800" y="316"/>
                    <a:pt x="803" y="318"/>
                    <a:pt x="810" y="322"/>
                  </a:cubicBezTo>
                  <a:cubicBezTo>
                    <a:pt x="812" y="317"/>
                    <a:pt x="811" y="313"/>
                    <a:pt x="810" y="308"/>
                  </a:cubicBezTo>
                  <a:cubicBezTo>
                    <a:pt x="816" y="312"/>
                    <a:pt x="818" y="309"/>
                    <a:pt x="824" y="306"/>
                  </a:cubicBezTo>
                  <a:cubicBezTo>
                    <a:pt x="822" y="305"/>
                    <a:pt x="820" y="304"/>
                    <a:pt x="818" y="303"/>
                  </a:cubicBezTo>
                  <a:cubicBezTo>
                    <a:pt x="820" y="301"/>
                    <a:pt x="824" y="303"/>
                    <a:pt x="827" y="303"/>
                  </a:cubicBezTo>
                  <a:cubicBezTo>
                    <a:pt x="827" y="297"/>
                    <a:pt x="829" y="294"/>
                    <a:pt x="824" y="292"/>
                  </a:cubicBezTo>
                  <a:cubicBezTo>
                    <a:pt x="821" y="290"/>
                    <a:pt x="815" y="292"/>
                    <a:pt x="811" y="292"/>
                  </a:cubicBezTo>
                  <a:cubicBezTo>
                    <a:pt x="812" y="290"/>
                    <a:pt x="813" y="289"/>
                    <a:pt x="815" y="287"/>
                  </a:cubicBezTo>
                  <a:cubicBezTo>
                    <a:pt x="809" y="286"/>
                    <a:pt x="807" y="286"/>
                    <a:pt x="803" y="282"/>
                  </a:cubicBezTo>
                  <a:cubicBezTo>
                    <a:pt x="800" y="279"/>
                    <a:pt x="799" y="278"/>
                    <a:pt x="795" y="276"/>
                  </a:cubicBezTo>
                  <a:cubicBezTo>
                    <a:pt x="786" y="273"/>
                    <a:pt x="778" y="270"/>
                    <a:pt x="770" y="266"/>
                  </a:cubicBezTo>
                  <a:cubicBezTo>
                    <a:pt x="772" y="266"/>
                    <a:pt x="774" y="265"/>
                    <a:pt x="777" y="265"/>
                  </a:cubicBezTo>
                  <a:cubicBezTo>
                    <a:pt x="776" y="263"/>
                    <a:pt x="776" y="261"/>
                    <a:pt x="776" y="258"/>
                  </a:cubicBezTo>
                  <a:cubicBezTo>
                    <a:pt x="779" y="259"/>
                    <a:pt x="782" y="260"/>
                    <a:pt x="786" y="260"/>
                  </a:cubicBezTo>
                  <a:cubicBezTo>
                    <a:pt x="784" y="255"/>
                    <a:pt x="784" y="255"/>
                    <a:pt x="779" y="256"/>
                  </a:cubicBezTo>
                  <a:cubicBezTo>
                    <a:pt x="776" y="257"/>
                    <a:pt x="774" y="255"/>
                    <a:pt x="771" y="254"/>
                  </a:cubicBezTo>
                  <a:cubicBezTo>
                    <a:pt x="776" y="251"/>
                    <a:pt x="777" y="251"/>
                    <a:pt x="782" y="251"/>
                  </a:cubicBezTo>
                  <a:cubicBezTo>
                    <a:pt x="782" y="247"/>
                    <a:pt x="778" y="245"/>
                    <a:pt x="775" y="243"/>
                  </a:cubicBezTo>
                  <a:cubicBezTo>
                    <a:pt x="775" y="247"/>
                    <a:pt x="770" y="248"/>
                    <a:pt x="767" y="250"/>
                  </a:cubicBezTo>
                  <a:cubicBezTo>
                    <a:pt x="768" y="245"/>
                    <a:pt x="765" y="246"/>
                    <a:pt x="762" y="245"/>
                  </a:cubicBezTo>
                  <a:cubicBezTo>
                    <a:pt x="766" y="244"/>
                    <a:pt x="772" y="244"/>
                    <a:pt x="773" y="240"/>
                  </a:cubicBezTo>
                  <a:cubicBezTo>
                    <a:pt x="770" y="238"/>
                    <a:pt x="754" y="227"/>
                    <a:pt x="752" y="232"/>
                  </a:cubicBezTo>
                  <a:cubicBezTo>
                    <a:pt x="750" y="235"/>
                    <a:pt x="745" y="239"/>
                    <a:pt x="743" y="235"/>
                  </a:cubicBezTo>
                  <a:cubicBezTo>
                    <a:pt x="742" y="232"/>
                    <a:pt x="750" y="229"/>
                    <a:pt x="752" y="228"/>
                  </a:cubicBezTo>
                  <a:close/>
                  <a:moveTo>
                    <a:pt x="507" y="151"/>
                  </a:moveTo>
                  <a:cubicBezTo>
                    <a:pt x="505" y="151"/>
                    <a:pt x="503" y="151"/>
                    <a:pt x="502" y="153"/>
                  </a:cubicBezTo>
                  <a:cubicBezTo>
                    <a:pt x="504" y="153"/>
                    <a:pt x="506" y="153"/>
                    <a:pt x="508" y="153"/>
                  </a:cubicBezTo>
                  <a:cubicBezTo>
                    <a:pt x="501" y="158"/>
                    <a:pt x="511" y="158"/>
                    <a:pt x="515" y="157"/>
                  </a:cubicBezTo>
                  <a:cubicBezTo>
                    <a:pt x="520" y="156"/>
                    <a:pt x="525" y="156"/>
                    <a:pt x="530" y="155"/>
                  </a:cubicBezTo>
                  <a:cubicBezTo>
                    <a:pt x="529" y="157"/>
                    <a:pt x="528" y="158"/>
                    <a:pt x="526" y="158"/>
                  </a:cubicBezTo>
                  <a:cubicBezTo>
                    <a:pt x="526" y="158"/>
                    <a:pt x="527" y="158"/>
                    <a:pt x="527" y="159"/>
                  </a:cubicBezTo>
                  <a:cubicBezTo>
                    <a:pt x="525" y="159"/>
                    <a:pt x="523" y="159"/>
                    <a:pt x="522" y="161"/>
                  </a:cubicBezTo>
                  <a:cubicBezTo>
                    <a:pt x="524" y="161"/>
                    <a:pt x="526" y="162"/>
                    <a:pt x="528" y="163"/>
                  </a:cubicBezTo>
                  <a:cubicBezTo>
                    <a:pt x="527" y="163"/>
                    <a:pt x="525" y="163"/>
                    <a:pt x="524" y="163"/>
                  </a:cubicBezTo>
                  <a:cubicBezTo>
                    <a:pt x="525" y="167"/>
                    <a:pt x="527" y="166"/>
                    <a:pt x="530" y="167"/>
                  </a:cubicBezTo>
                  <a:cubicBezTo>
                    <a:pt x="532" y="168"/>
                    <a:pt x="532" y="165"/>
                    <a:pt x="534" y="165"/>
                  </a:cubicBezTo>
                  <a:cubicBezTo>
                    <a:pt x="538" y="166"/>
                    <a:pt x="544" y="168"/>
                    <a:pt x="547" y="164"/>
                  </a:cubicBezTo>
                  <a:cubicBezTo>
                    <a:pt x="546" y="163"/>
                    <a:pt x="545" y="162"/>
                    <a:pt x="543" y="161"/>
                  </a:cubicBezTo>
                  <a:cubicBezTo>
                    <a:pt x="545" y="160"/>
                    <a:pt x="546" y="159"/>
                    <a:pt x="545" y="157"/>
                  </a:cubicBezTo>
                  <a:cubicBezTo>
                    <a:pt x="546" y="158"/>
                    <a:pt x="547" y="158"/>
                    <a:pt x="548" y="159"/>
                  </a:cubicBezTo>
                  <a:cubicBezTo>
                    <a:pt x="549" y="156"/>
                    <a:pt x="547" y="155"/>
                    <a:pt x="547" y="152"/>
                  </a:cubicBezTo>
                  <a:cubicBezTo>
                    <a:pt x="546" y="150"/>
                    <a:pt x="548" y="148"/>
                    <a:pt x="548" y="146"/>
                  </a:cubicBezTo>
                  <a:cubicBezTo>
                    <a:pt x="547" y="145"/>
                    <a:pt x="545" y="140"/>
                    <a:pt x="544" y="140"/>
                  </a:cubicBezTo>
                  <a:cubicBezTo>
                    <a:pt x="542" y="139"/>
                    <a:pt x="539" y="137"/>
                    <a:pt x="537" y="138"/>
                  </a:cubicBezTo>
                  <a:cubicBezTo>
                    <a:pt x="533" y="141"/>
                    <a:pt x="529" y="137"/>
                    <a:pt x="523" y="139"/>
                  </a:cubicBezTo>
                  <a:cubicBezTo>
                    <a:pt x="517" y="141"/>
                    <a:pt x="527" y="142"/>
                    <a:pt x="528" y="145"/>
                  </a:cubicBezTo>
                  <a:cubicBezTo>
                    <a:pt x="527" y="145"/>
                    <a:pt x="526" y="145"/>
                    <a:pt x="524" y="145"/>
                  </a:cubicBezTo>
                  <a:cubicBezTo>
                    <a:pt x="526" y="147"/>
                    <a:pt x="528" y="149"/>
                    <a:pt x="529" y="152"/>
                  </a:cubicBezTo>
                  <a:cubicBezTo>
                    <a:pt x="527" y="150"/>
                    <a:pt x="511" y="135"/>
                    <a:pt x="512" y="145"/>
                  </a:cubicBezTo>
                  <a:cubicBezTo>
                    <a:pt x="513" y="145"/>
                    <a:pt x="515" y="146"/>
                    <a:pt x="516" y="146"/>
                  </a:cubicBezTo>
                  <a:cubicBezTo>
                    <a:pt x="513" y="147"/>
                    <a:pt x="513" y="151"/>
                    <a:pt x="517" y="150"/>
                  </a:cubicBezTo>
                  <a:cubicBezTo>
                    <a:pt x="516" y="153"/>
                    <a:pt x="510" y="150"/>
                    <a:pt x="507" y="151"/>
                  </a:cubicBezTo>
                  <a:close/>
                  <a:moveTo>
                    <a:pt x="507" y="255"/>
                  </a:moveTo>
                  <a:cubicBezTo>
                    <a:pt x="508" y="248"/>
                    <a:pt x="512" y="250"/>
                    <a:pt x="515" y="253"/>
                  </a:cubicBezTo>
                  <a:cubicBezTo>
                    <a:pt x="515" y="252"/>
                    <a:pt x="516" y="251"/>
                    <a:pt x="517" y="250"/>
                  </a:cubicBezTo>
                  <a:cubicBezTo>
                    <a:pt x="521" y="257"/>
                    <a:pt x="521" y="248"/>
                    <a:pt x="520" y="244"/>
                  </a:cubicBezTo>
                  <a:cubicBezTo>
                    <a:pt x="515" y="245"/>
                    <a:pt x="509" y="242"/>
                    <a:pt x="503" y="238"/>
                  </a:cubicBezTo>
                  <a:cubicBezTo>
                    <a:pt x="501" y="237"/>
                    <a:pt x="493" y="234"/>
                    <a:pt x="492" y="232"/>
                  </a:cubicBezTo>
                  <a:cubicBezTo>
                    <a:pt x="491" y="229"/>
                    <a:pt x="494" y="226"/>
                    <a:pt x="493" y="222"/>
                  </a:cubicBezTo>
                  <a:cubicBezTo>
                    <a:pt x="490" y="215"/>
                    <a:pt x="488" y="203"/>
                    <a:pt x="481" y="199"/>
                  </a:cubicBezTo>
                  <a:cubicBezTo>
                    <a:pt x="478" y="198"/>
                    <a:pt x="475" y="193"/>
                    <a:pt x="473" y="197"/>
                  </a:cubicBezTo>
                  <a:cubicBezTo>
                    <a:pt x="472" y="198"/>
                    <a:pt x="467" y="195"/>
                    <a:pt x="465" y="194"/>
                  </a:cubicBezTo>
                  <a:cubicBezTo>
                    <a:pt x="467" y="197"/>
                    <a:pt x="463" y="198"/>
                    <a:pt x="464" y="200"/>
                  </a:cubicBezTo>
                  <a:cubicBezTo>
                    <a:pt x="465" y="202"/>
                    <a:pt x="466" y="204"/>
                    <a:pt x="466" y="206"/>
                  </a:cubicBezTo>
                  <a:cubicBezTo>
                    <a:pt x="468" y="210"/>
                    <a:pt x="470" y="215"/>
                    <a:pt x="471" y="219"/>
                  </a:cubicBezTo>
                  <a:cubicBezTo>
                    <a:pt x="468" y="221"/>
                    <a:pt x="466" y="223"/>
                    <a:pt x="465" y="219"/>
                  </a:cubicBezTo>
                  <a:cubicBezTo>
                    <a:pt x="464" y="215"/>
                    <a:pt x="462" y="211"/>
                    <a:pt x="461" y="207"/>
                  </a:cubicBezTo>
                  <a:cubicBezTo>
                    <a:pt x="459" y="201"/>
                    <a:pt x="449" y="200"/>
                    <a:pt x="445" y="201"/>
                  </a:cubicBezTo>
                  <a:cubicBezTo>
                    <a:pt x="447" y="204"/>
                    <a:pt x="449" y="206"/>
                    <a:pt x="452" y="209"/>
                  </a:cubicBezTo>
                  <a:cubicBezTo>
                    <a:pt x="450" y="208"/>
                    <a:pt x="445" y="206"/>
                    <a:pt x="444" y="207"/>
                  </a:cubicBezTo>
                  <a:cubicBezTo>
                    <a:pt x="442" y="211"/>
                    <a:pt x="441" y="211"/>
                    <a:pt x="437" y="211"/>
                  </a:cubicBezTo>
                  <a:cubicBezTo>
                    <a:pt x="438" y="210"/>
                    <a:pt x="439" y="208"/>
                    <a:pt x="440" y="207"/>
                  </a:cubicBezTo>
                  <a:cubicBezTo>
                    <a:pt x="438" y="205"/>
                    <a:pt x="429" y="199"/>
                    <a:pt x="427" y="200"/>
                  </a:cubicBezTo>
                  <a:cubicBezTo>
                    <a:pt x="425" y="201"/>
                    <a:pt x="424" y="205"/>
                    <a:pt x="422" y="205"/>
                  </a:cubicBezTo>
                  <a:cubicBezTo>
                    <a:pt x="419" y="206"/>
                    <a:pt x="417" y="206"/>
                    <a:pt x="415" y="206"/>
                  </a:cubicBezTo>
                  <a:cubicBezTo>
                    <a:pt x="419" y="203"/>
                    <a:pt x="422" y="199"/>
                    <a:pt x="417" y="196"/>
                  </a:cubicBezTo>
                  <a:cubicBezTo>
                    <a:pt x="413" y="193"/>
                    <a:pt x="411" y="195"/>
                    <a:pt x="407" y="197"/>
                  </a:cubicBezTo>
                  <a:cubicBezTo>
                    <a:pt x="398" y="200"/>
                    <a:pt x="391" y="203"/>
                    <a:pt x="383" y="209"/>
                  </a:cubicBezTo>
                  <a:cubicBezTo>
                    <a:pt x="385" y="210"/>
                    <a:pt x="386" y="211"/>
                    <a:pt x="387" y="211"/>
                  </a:cubicBezTo>
                  <a:cubicBezTo>
                    <a:pt x="384" y="214"/>
                    <a:pt x="379" y="217"/>
                    <a:pt x="380" y="222"/>
                  </a:cubicBezTo>
                  <a:cubicBezTo>
                    <a:pt x="382" y="222"/>
                    <a:pt x="385" y="222"/>
                    <a:pt x="387" y="222"/>
                  </a:cubicBezTo>
                  <a:cubicBezTo>
                    <a:pt x="387" y="223"/>
                    <a:pt x="387" y="224"/>
                    <a:pt x="386" y="225"/>
                  </a:cubicBezTo>
                  <a:cubicBezTo>
                    <a:pt x="392" y="225"/>
                    <a:pt x="397" y="224"/>
                    <a:pt x="403" y="224"/>
                  </a:cubicBezTo>
                  <a:cubicBezTo>
                    <a:pt x="397" y="227"/>
                    <a:pt x="391" y="229"/>
                    <a:pt x="386" y="232"/>
                  </a:cubicBezTo>
                  <a:cubicBezTo>
                    <a:pt x="389" y="235"/>
                    <a:pt x="390" y="237"/>
                    <a:pt x="394" y="237"/>
                  </a:cubicBezTo>
                  <a:cubicBezTo>
                    <a:pt x="400" y="237"/>
                    <a:pt x="406" y="237"/>
                    <a:pt x="412" y="237"/>
                  </a:cubicBezTo>
                  <a:cubicBezTo>
                    <a:pt x="420" y="237"/>
                    <a:pt x="428" y="239"/>
                    <a:pt x="436" y="241"/>
                  </a:cubicBezTo>
                  <a:cubicBezTo>
                    <a:pt x="442" y="243"/>
                    <a:pt x="432" y="244"/>
                    <a:pt x="430" y="244"/>
                  </a:cubicBezTo>
                  <a:cubicBezTo>
                    <a:pt x="426" y="244"/>
                    <a:pt x="421" y="243"/>
                    <a:pt x="417" y="242"/>
                  </a:cubicBezTo>
                  <a:cubicBezTo>
                    <a:pt x="410" y="242"/>
                    <a:pt x="401" y="245"/>
                    <a:pt x="394" y="247"/>
                  </a:cubicBezTo>
                  <a:cubicBezTo>
                    <a:pt x="398" y="261"/>
                    <a:pt x="411" y="259"/>
                    <a:pt x="422" y="259"/>
                  </a:cubicBezTo>
                  <a:cubicBezTo>
                    <a:pt x="422" y="266"/>
                    <a:pt x="423" y="270"/>
                    <a:pt x="430" y="269"/>
                  </a:cubicBezTo>
                  <a:cubicBezTo>
                    <a:pt x="438" y="269"/>
                    <a:pt x="446" y="268"/>
                    <a:pt x="453" y="268"/>
                  </a:cubicBezTo>
                  <a:cubicBezTo>
                    <a:pt x="459" y="267"/>
                    <a:pt x="461" y="263"/>
                    <a:pt x="466" y="262"/>
                  </a:cubicBezTo>
                  <a:cubicBezTo>
                    <a:pt x="470" y="262"/>
                    <a:pt x="471" y="262"/>
                    <a:pt x="473" y="259"/>
                  </a:cubicBezTo>
                  <a:cubicBezTo>
                    <a:pt x="476" y="258"/>
                    <a:pt x="476" y="255"/>
                    <a:pt x="479" y="256"/>
                  </a:cubicBezTo>
                  <a:cubicBezTo>
                    <a:pt x="479" y="257"/>
                    <a:pt x="479" y="258"/>
                    <a:pt x="478" y="259"/>
                  </a:cubicBezTo>
                  <a:cubicBezTo>
                    <a:pt x="482" y="260"/>
                    <a:pt x="486" y="261"/>
                    <a:pt x="490" y="261"/>
                  </a:cubicBezTo>
                  <a:cubicBezTo>
                    <a:pt x="489" y="262"/>
                    <a:pt x="488" y="263"/>
                    <a:pt x="487" y="263"/>
                  </a:cubicBezTo>
                  <a:cubicBezTo>
                    <a:pt x="494" y="263"/>
                    <a:pt x="500" y="267"/>
                    <a:pt x="506" y="266"/>
                  </a:cubicBezTo>
                  <a:cubicBezTo>
                    <a:pt x="508" y="266"/>
                    <a:pt x="514" y="264"/>
                    <a:pt x="514" y="262"/>
                  </a:cubicBezTo>
                  <a:cubicBezTo>
                    <a:pt x="514" y="259"/>
                    <a:pt x="510" y="260"/>
                    <a:pt x="513" y="256"/>
                  </a:cubicBezTo>
                  <a:cubicBezTo>
                    <a:pt x="508" y="255"/>
                    <a:pt x="506" y="257"/>
                    <a:pt x="503" y="260"/>
                  </a:cubicBezTo>
                  <a:cubicBezTo>
                    <a:pt x="503" y="257"/>
                    <a:pt x="503" y="255"/>
                    <a:pt x="501" y="252"/>
                  </a:cubicBezTo>
                  <a:cubicBezTo>
                    <a:pt x="502" y="253"/>
                    <a:pt x="503" y="253"/>
                    <a:pt x="504" y="253"/>
                  </a:cubicBezTo>
                  <a:cubicBezTo>
                    <a:pt x="505" y="254"/>
                    <a:pt x="506" y="254"/>
                    <a:pt x="507" y="255"/>
                  </a:cubicBezTo>
                  <a:close/>
                  <a:moveTo>
                    <a:pt x="531" y="262"/>
                  </a:moveTo>
                  <a:cubicBezTo>
                    <a:pt x="532" y="263"/>
                    <a:pt x="534" y="265"/>
                    <a:pt x="535" y="265"/>
                  </a:cubicBezTo>
                  <a:cubicBezTo>
                    <a:pt x="535" y="264"/>
                    <a:pt x="536" y="264"/>
                    <a:pt x="536" y="263"/>
                  </a:cubicBezTo>
                  <a:cubicBezTo>
                    <a:pt x="537" y="265"/>
                    <a:pt x="538" y="266"/>
                    <a:pt x="540" y="267"/>
                  </a:cubicBezTo>
                  <a:cubicBezTo>
                    <a:pt x="540" y="266"/>
                    <a:pt x="540" y="265"/>
                    <a:pt x="540" y="265"/>
                  </a:cubicBezTo>
                  <a:cubicBezTo>
                    <a:pt x="542" y="269"/>
                    <a:pt x="549" y="270"/>
                    <a:pt x="553" y="271"/>
                  </a:cubicBezTo>
                  <a:cubicBezTo>
                    <a:pt x="557" y="271"/>
                    <a:pt x="561" y="267"/>
                    <a:pt x="565" y="265"/>
                  </a:cubicBezTo>
                  <a:cubicBezTo>
                    <a:pt x="560" y="261"/>
                    <a:pt x="556" y="257"/>
                    <a:pt x="550" y="253"/>
                  </a:cubicBezTo>
                  <a:cubicBezTo>
                    <a:pt x="547" y="251"/>
                    <a:pt x="545" y="248"/>
                    <a:pt x="542" y="251"/>
                  </a:cubicBezTo>
                  <a:cubicBezTo>
                    <a:pt x="540" y="253"/>
                    <a:pt x="537" y="255"/>
                    <a:pt x="540" y="258"/>
                  </a:cubicBezTo>
                  <a:cubicBezTo>
                    <a:pt x="540" y="258"/>
                    <a:pt x="539" y="258"/>
                    <a:pt x="538" y="258"/>
                  </a:cubicBezTo>
                  <a:cubicBezTo>
                    <a:pt x="537" y="262"/>
                    <a:pt x="533" y="259"/>
                    <a:pt x="531" y="262"/>
                  </a:cubicBezTo>
                  <a:close/>
                  <a:moveTo>
                    <a:pt x="1250" y="413"/>
                  </a:moveTo>
                  <a:cubicBezTo>
                    <a:pt x="1250" y="413"/>
                    <a:pt x="1249" y="413"/>
                    <a:pt x="1249" y="414"/>
                  </a:cubicBezTo>
                  <a:cubicBezTo>
                    <a:pt x="1249" y="414"/>
                    <a:pt x="1249" y="415"/>
                    <a:pt x="1249" y="415"/>
                  </a:cubicBezTo>
                  <a:cubicBezTo>
                    <a:pt x="1251" y="413"/>
                    <a:pt x="1252" y="412"/>
                    <a:pt x="1254" y="412"/>
                  </a:cubicBezTo>
                  <a:cubicBezTo>
                    <a:pt x="1254" y="411"/>
                    <a:pt x="1254" y="411"/>
                    <a:pt x="1253" y="410"/>
                  </a:cubicBezTo>
                  <a:cubicBezTo>
                    <a:pt x="1256" y="410"/>
                    <a:pt x="1256" y="405"/>
                    <a:pt x="1255" y="406"/>
                  </a:cubicBezTo>
                  <a:cubicBezTo>
                    <a:pt x="1252" y="407"/>
                    <a:pt x="1245" y="409"/>
                    <a:pt x="1250" y="413"/>
                  </a:cubicBezTo>
                  <a:close/>
                  <a:moveTo>
                    <a:pt x="681" y="337"/>
                  </a:moveTo>
                  <a:cubicBezTo>
                    <a:pt x="676" y="333"/>
                    <a:pt x="675" y="333"/>
                    <a:pt x="669" y="334"/>
                  </a:cubicBezTo>
                  <a:cubicBezTo>
                    <a:pt x="675" y="328"/>
                    <a:pt x="660" y="321"/>
                    <a:pt x="658" y="319"/>
                  </a:cubicBezTo>
                  <a:cubicBezTo>
                    <a:pt x="655" y="318"/>
                    <a:pt x="652" y="319"/>
                    <a:pt x="650" y="317"/>
                  </a:cubicBezTo>
                  <a:cubicBezTo>
                    <a:pt x="648" y="314"/>
                    <a:pt x="647" y="313"/>
                    <a:pt x="644" y="317"/>
                  </a:cubicBezTo>
                  <a:cubicBezTo>
                    <a:pt x="643" y="316"/>
                    <a:pt x="643" y="314"/>
                    <a:pt x="642" y="313"/>
                  </a:cubicBezTo>
                  <a:cubicBezTo>
                    <a:pt x="648" y="312"/>
                    <a:pt x="646" y="305"/>
                    <a:pt x="641" y="307"/>
                  </a:cubicBezTo>
                  <a:cubicBezTo>
                    <a:pt x="636" y="309"/>
                    <a:pt x="637" y="313"/>
                    <a:pt x="635" y="319"/>
                  </a:cubicBezTo>
                  <a:cubicBezTo>
                    <a:pt x="635" y="321"/>
                    <a:pt x="634" y="323"/>
                    <a:pt x="634" y="326"/>
                  </a:cubicBezTo>
                  <a:cubicBezTo>
                    <a:pt x="633" y="327"/>
                    <a:pt x="635" y="330"/>
                    <a:pt x="635" y="331"/>
                  </a:cubicBezTo>
                  <a:cubicBezTo>
                    <a:pt x="634" y="333"/>
                    <a:pt x="628" y="337"/>
                    <a:pt x="627" y="339"/>
                  </a:cubicBezTo>
                  <a:cubicBezTo>
                    <a:pt x="628" y="339"/>
                    <a:pt x="637" y="337"/>
                    <a:pt x="638" y="337"/>
                  </a:cubicBezTo>
                  <a:cubicBezTo>
                    <a:pt x="639" y="338"/>
                    <a:pt x="640" y="348"/>
                    <a:pt x="642" y="346"/>
                  </a:cubicBezTo>
                  <a:cubicBezTo>
                    <a:pt x="645" y="344"/>
                    <a:pt x="648" y="339"/>
                    <a:pt x="650" y="339"/>
                  </a:cubicBezTo>
                  <a:cubicBezTo>
                    <a:pt x="655" y="337"/>
                    <a:pt x="654" y="333"/>
                    <a:pt x="659" y="331"/>
                  </a:cubicBezTo>
                  <a:cubicBezTo>
                    <a:pt x="658" y="339"/>
                    <a:pt x="670" y="340"/>
                    <a:pt x="675" y="342"/>
                  </a:cubicBezTo>
                  <a:cubicBezTo>
                    <a:pt x="677" y="340"/>
                    <a:pt x="679" y="339"/>
                    <a:pt x="681" y="337"/>
                  </a:cubicBezTo>
                  <a:close/>
                  <a:moveTo>
                    <a:pt x="590" y="170"/>
                  </a:moveTo>
                  <a:cubicBezTo>
                    <a:pt x="592" y="174"/>
                    <a:pt x="597" y="170"/>
                    <a:pt x="599" y="169"/>
                  </a:cubicBezTo>
                  <a:cubicBezTo>
                    <a:pt x="601" y="173"/>
                    <a:pt x="601" y="173"/>
                    <a:pt x="605" y="174"/>
                  </a:cubicBezTo>
                  <a:cubicBezTo>
                    <a:pt x="608" y="174"/>
                    <a:pt x="611" y="175"/>
                    <a:pt x="612" y="170"/>
                  </a:cubicBezTo>
                  <a:cubicBezTo>
                    <a:pt x="612" y="171"/>
                    <a:pt x="613" y="172"/>
                    <a:pt x="614" y="173"/>
                  </a:cubicBezTo>
                  <a:cubicBezTo>
                    <a:pt x="614" y="172"/>
                    <a:pt x="615" y="170"/>
                    <a:pt x="615" y="168"/>
                  </a:cubicBezTo>
                  <a:cubicBezTo>
                    <a:pt x="619" y="170"/>
                    <a:pt x="615" y="175"/>
                    <a:pt x="619" y="175"/>
                  </a:cubicBezTo>
                  <a:cubicBezTo>
                    <a:pt x="624" y="176"/>
                    <a:pt x="629" y="176"/>
                    <a:pt x="634" y="176"/>
                  </a:cubicBezTo>
                  <a:cubicBezTo>
                    <a:pt x="633" y="175"/>
                    <a:pt x="634" y="174"/>
                    <a:pt x="634" y="173"/>
                  </a:cubicBezTo>
                  <a:cubicBezTo>
                    <a:pt x="636" y="176"/>
                    <a:pt x="643" y="177"/>
                    <a:pt x="644" y="172"/>
                  </a:cubicBezTo>
                  <a:cubicBezTo>
                    <a:pt x="645" y="177"/>
                    <a:pt x="653" y="174"/>
                    <a:pt x="656" y="174"/>
                  </a:cubicBezTo>
                  <a:cubicBezTo>
                    <a:pt x="656" y="172"/>
                    <a:pt x="655" y="170"/>
                    <a:pt x="655" y="168"/>
                  </a:cubicBezTo>
                  <a:cubicBezTo>
                    <a:pt x="660" y="168"/>
                    <a:pt x="657" y="173"/>
                    <a:pt x="661" y="174"/>
                  </a:cubicBezTo>
                  <a:cubicBezTo>
                    <a:pt x="664" y="175"/>
                    <a:pt x="666" y="177"/>
                    <a:pt x="670" y="176"/>
                  </a:cubicBezTo>
                  <a:cubicBezTo>
                    <a:pt x="672" y="176"/>
                    <a:pt x="681" y="176"/>
                    <a:pt x="681" y="174"/>
                  </a:cubicBezTo>
                  <a:cubicBezTo>
                    <a:pt x="682" y="169"/>
                    <a:pt x="684" y="169"/>
                    <a:pt x="688" y="168"/>
                  </a:cubicBezTo>
                  <a:cubicBezTo>
                    <a:pt x="686" y="166"/>
                    <a:pt x="684" y="166"/>
                    <a:pt x="681" y="165"/>
                  </a:cubicBezTo>
                  <a:cubicBezTo>
                    <a:pt x="683" y="164"/>
                    <a:pt x="685" y="163"/>
                    <a:pt x="687" y="161"/>
                  </a:cubicBezTo>
                  <a:cubicBezTo>
                    <a:pt x="679" y="155"/>
                    <a:pt x="670" y="150"/>
                    <a:pt x="661" y="153"/>
                  </a:cubicBezTo>
                  <a:cubicBezTo>
                    <a:pt x="657" y="154"/>
                    <a:pt x="653" y="152"/>
                    <a:pt x="649" y="154"/>
                  </a:cubicBezTo>
                  <a:cubicBezTo>
                    <a:pt x="644" y="155"/>
                    <a:pt x="641" y="156"/>
                    <a:pt x="636" y="157"/>
                  </a:cubicBezTo>
                  <a:cubicBezTo>
                    <a:pt x="637" y="158"/>
                    <a:pt x="638" y="159"/>
                    <a:pt x="639" y="159"/>
                  </a:cubicBezTo>
                  <a:cubicBezTo>
                    <a:pt x="634" y="158"/>
                    <a:pt x="628" y="156"/>
                    <a:pt x="624" y="156"/>
                  </a:cubicBezTo>
                  <a:cubicBezTo>
                    <a:pt x="622" y="156"/>
                    <a:pt x="620" y="159"/>
                    <a:pt x="619" y="158"/>
                  </a:cubicBezTo>
                  <a:cubicBezTo>
                    <a:pt x="616" y="157"/>
                    <a:pt x="614" y="155"/>
                    <a:pt x="612" y="154"/>
                  </a:cubicBezTo>
                  <a:cubicBezTo>
                    <a:pt x="611" y="153"/>
                    <a:pt x="602" y="148"/>
                    <a:pt x="602" y="148"/>
                  </a:cubicBezTo>
                  <a:cubicBezTo>
                    <a:pt x="601" y="145"/>
                    <a:pt x="610" y="149"/>
                    <a:pt x="611" y="145"/>
                  </a:cubicBezTo>
                  <a:cubicBezTo>
                    <a:pt x="609" y="144"/>
                    <a:pt x="606" y="143"/>
                    <a:pt x="604" y="142"/>
                  </a:cubicBezTo>
                  <a:cubicBezTo>
                    <a:pt x="600" y="142"/>
                    <a:pt x="602" y="140"/>
                    <a:pt x="599" y="138"/>
                  </a:cubicBezTo>
                  <a:cubicBezTo>
                    <a:pt x="595" y="135"/>
                    <a:pt x="590" y="139"/>
                    <a:pt x="585" y="138"/>
                  </a:cubicBezTo>
                  <a:cubicBezTo>
                    <a:pt x="581" y="137"/>
                    <a:pt x="578" y="133"/>
                    <a:pt x="574" y="133"/>
                  </a:cubicBezTo>
                  <a:cubicBezTo>
                    <a:pt x="569" y="132"/>
                    <a:pt x="563" y="130"/>
                    <a:pt x="559" y="131"/>
                  </a:cubicBezTo>
                  <a:cubicBezTo>
                    <a:pt x="551" y="133"/>
                    <a:pt x="553" y="136"/>
                    <a:pt x="558" y="141"/>
                  </a:cubicBezTo>
                  <a:cubicBezTo>
                    <a:pt x="563" y="146"/>
                    <a:pt x="566" y="145"/>
                    <a:pt x="572" y="144"/>
                  </a:cubicBezTo>
                  <a:cubicBezTo>
                    <a:pt x="577" y="144"/>
                    <a:pt x="580" y="142"/>
                    <a:pt x="584" y="146"/>
                  </a:cubicBezTo>
                  <a:cubicBezTo>
                    <a:pt x="586" y="149"/>
                    <a:pt x="592" y="154"/>
                    <a:pt x="588" y="157"/>
                  </a:cubicBezTo>
                  <a:cubicBezTo>
                    <a:pt x="586" y="163"/>
                    <a:pt x="587" y="164"/>
                    <a:pt x="590" y="170"/>
                  </a:cubicBezTo>
                  <a:close/>
                  <a:moveTo>
                    <a:pt x="725" y="278"/>
                  </a:moveTo>
                  <a:cubicBezTo>
                    <a:pt x="722" y="281"/>
                    <a:pt x="734" y="281"/>
                    <a:pt x="735" y="281"/>
                  </a:cubicBezTo>
                  <a:cubicBezTo>
                    <a:pt x="733" y="275"/>
                    <a:pt x="728" y="274"/>
                    <a:pt x="725" y="278"/>
                  </a:cubicBezTo>
                  <a:close/>
                  <a:moveTo>
                    <a:pt x="615" y="44"/>
                  </a:moveTo>
                  <a:cubicBezTo>
                    <a:pt x="611" y="47"/>
                    <a:pt x="607" y="50"/>
                    <a:pt x="603" y="53"/>
                  </a:cubicBezTo>
                  <a:cubicBezTo>
                    <a:pt x="610" y="58"/>
                    <a:pt x="616" y="54"/>
                    <a:pt x="624" y="54"/>
                  </a:cubicBezTo>
                  <a:cubicBezTo>
                    <a:pt x="631" y="54"/>
                    <a:pt x="638" y="51"/>
                    <a:pt x="644" y="49"/>
                  </a:cubicBezTo>
                  <a:cubicBezTo>
                    <a:pt x="638" y="53"/>
                    <a:pt x="634" y="55"/>
                    <a:pt x="627" y="55"/>
                  </a:cubicBezTo>
                  <a:cubicBezTo>
                    <a:pt x="620" y="56"/>
                    <a:pt x="617" y="56"/>
                    <a:pt x="611" y="59"/>
                  </a:cubicBezTo>
                  <a:cubicBezTo>
                    <a:pt x="617" y="60"/>
                    <a:pt x="624" y="64"/>
                    <a:pt x="629" y="61"/>
                  </a:cubicBezTo>
                  <a:cubicBezTo>
                    <a:pt x="637" y="56"/>
                    <a:pt x="640" y="55"/>
                    <a:pt x="649" y="54"/>
                  </a:cubicBezTo>
                  <a:cubicBezTo>
                    <a:pt x="641" y="57"/>
                    <a:pt x="638" y="58"/>
                    <a:pt x="631" y="64"/>
                  </a:cubicBezTo>
                  <a:cubicBezTo>
                    <a:pt x="637" y="64"/>
                    <a:pt x="642" y="65"/>
                    <a:pt x="648" y="65"/>
                  </a:cubicBezTo>
                  <a:cubicBezTo>
                    <a:pt x="652" y="65"/>
                    <a:pt x="653" y="66"/>
                    <a:pt x="653" y="62"/>
                  </a:cubicBezTo>
                  <a:cubicBezTo>
                    <a:pt x="654" y="60"/>
                    <a:pt x="658" y="59"/>
                    <a:pt x="660" y="59"/>
                  </a:cubicBezTo>
                  <a:cubicBezTo>
                    <a:pt x="659" y="60"/>
                    <a:pt x="658" y="61"/>
                    <a:pt x="658" y="62"/>
                  </a:cubicBezTo>
                  <a:cubicBezTo>
                    <a:pt x="661" y="61"/>
                    <a:pt x="665" y="60"/>
                    <a:pt x="668" y="59"/>
                  </a:cubicBezTo>
                  <a:cubicBezTo>
                    <a:pt x="665" y="61"/>
                    <a:pt x="663" y="63"/>
                    <a:pt x="660" y="65"/>
                  </a:cubicBezTo>
                  <a:cubicBezTo>
                    <a:pt x="664" y="64"/>
                    <a:pt x="669" y="64"/>
                    <a:pt x="673" y="63"/>
                  </a:cubicBezTo>
                  <a:cubicBezTo>
                    <a:pt x="676" y="62"/>
                    <a:pt x="682" y="62"/>
                    <a:pt x="684" y="60"/>
                  </a:cubicBezTo>
                  <a:cubicBezTo>
                    <a:pt x="691" y="54"/>
                    <a:pt x="697" y="51"/>
                    <a:pt x="705" y="48"/>
                  </a:cubicBezTo>
                  <a:cubicBezTo>
                    <a:pt x="702" y="51"/>
                    <a:pt x="698" y="54"/>
                    <a:pt x="695" y="57"/>
                  </a:cubicBezTo>
                  <a:cubicBezTo>
                    <a:pt x="697" y="58"/>
                    <a:pt x="699" y="59"/>
                    <a:pt x="701" y="60"/>
                  </a:cubicBezTo>
                  <a:cubicBezTo>
                    <a:pt x="687" y="64"/>
                    <a:pt x="673" y="67"/>
                    <a:pt x="659" y="69"/>
                  </a:cubicBezTo>
                  <a:cubicBezTo>
                    <a:pt x="664" y="74"/>
                    <a:pt x="669" y="78"/>
                    <a:pt x="673" y="82"/>
                  </a:cubicBezTo>
                  <a:cubicBezTo>
                    <a:pt x="668" y="79"/>
                    <a:pt x="660" y="72"/>
                    <a:pt x="654" y="70"/>
                  </a:cubicBezTo>
                  <a:cubicBezTo>
                    <a:pt x="653" y="70"/>
                    <a:pt x="633" y="70"/>
                    <a:pt x="634" y="69"/>
                  </a:cubicBezTo>
                  <a:cubicBezTo>
                    <a:pt x="628" y="80"/>
                    <a:pt x="639" y="80"/>
                    <a:pt x="645" y="84"/>
                  </a:cubicBezTo>
                  <a:cubicBezTo>
                    <a:pt x="651" y="88"/>
                    <a:pt x="656" y="94"/>
                    <a:pt x="659" y="101"/>
                  </a:cubicBezTo>
                  <a:cubicBezTo>
                    <a:pt x="650" y="96"/>
                    <a:pt x="636" y="94"/>
                    <a:pt x="628" y="102"/>
                  </a:cubicBezTo>
                  <a:cubicBezTo>
                    <a:pt x="621" y="110"/>
                    <a:pt x="627" y="110"/>
                    <a:pt x="634" y="112"/>
                  </a:cubicBezTo>
                  <a:cubicBezTo>
                    <a:pt x="639" y="113"/>
                    <a:pt x="643" y="107"/>
                    <a:pt x="646" y="103"/>
                  </a:cubicBezTo>
                  <a:cubicBezTo>
                    <a:pt x="644" y="111"/>
                    <a:pt x="637" y="116"/>
                    <a:pt x="645" y="122"/>
                  </a:cubicBezTo>
                  <a:cubicBezTo>
                    <a:pt x="652" y="126"/>
                    <a:pt x="660" y="117"/>
                    <a:pt x="663" y="113"/>
                  </a:cubicBezTo>
                  <a:cubicBezTo>
                    <a:pt x="657" y="122"/>
                    <a:pt x="653" y="128"/>
                    <a:pt x="642" y="125"/>
                  </a:cubicBezTo>
                  <a:cubicBezTo>
                    <a:pt x="637" y="124"/>
                    <a:pt x="637" y="118"/>
                    <a:pt x="633" y="117"/>
                  </a:cubicBezTo>
                  <a:cubicBezTo>
                    <a:pt x="628" y="116"/>
                    <a:pt x="625" y="116"/>
                    <a:pt x="620" y="118"/>
                  </a:cubicBezTo>
                  <a:cubicBezTo>
                    <a:pt x="623" y="124"/>
                    <a:pt x="623" y="124"/>
                    <a:pt x="629" y="125"/>
                  </a:cubicBezTo>
                  <a:cubicBezTo>
                    <a:pt x="625" y="130"/>
                    <a:pt x="622" y="128"/>
                    <a:pt x="617" y="131"/>
                  </a:cubicBezTo>
                  <a:cubicBezTo>
                    <a:pt x="615" y="131"/>
                    <a:pt x="611" y="132"/>
                    <a:pt x="609" y="134"/>
                  </a:cubicBezTo>
                  <a:cubicBezTo>
                    <a:pt x="608" y="135"/>
                    <a:pt x="611" y="137"/>
                    <a:pt x="609" y="139"/>
                  </a:cubicBezTo>
                  <a:cubicBezTo>
                    <a:pt x="612" y="143"/>
                    <a:pt x="613" y="140"/>
                    <a:pt x="616" y="137"/>
                  </a:cubicBezTo>
                  <a:cubicBezTo>
                    <a:pt x="617" y="142"/>
                    <a:pt x="624" y="146"/>
                    <a:pt x="626" y="140"/>
                  </a:cubicBezTo>
                  <a:cubicBezTo>
                    <a:pt x="627" y="145"/>
                    <a:pt x="630" y="142"/>
                    <a:pt x="633" y="142"/>
                  </a:cubicBezTo>
                  <a:cubicBezTo>
                    <a:pt x="637" y="143"/>
                    <a:pt x="640" y="143"/>
                    <a:pt x="644" y="143"/>
                  </a:cubicBezTo>
                  <a:cubicBezTo>
                    <a:pt x="648" y="143"/>
                    <a:pt x="649" y="139"/>
                    <a:pt x="652" y="141"/>
                  </a:cubicBezTo>
                  <a:cubicBezTo>
                    <a:pt x="654" y="141"/>
                    <a:pt x="659" y="143"/>
                    <a:pt x="658" y="138"/>
                  </a:cubicBezTo>
                  <a:cubicBezTo>
                    <a:pt x="659" y="142"/>
                    <a:pt x="667" y="146"/>
                    <a:pt x="667" y="139"/>
                  </a:cubicBezTo>
                  <a:cubicBezTo>
                    <a:pt x="670" y="143"/>
                    <a:pt x="672" y="138"/>
                    <a:pt x="674" y="140"/>
                  </a:cubicBezTo>
                  <a:cubicBezTo>
                    <a:pt x="677" y="143"/>
                    <a:pt x="676" y="144"/>
                    <a:pt x="675" y="148"/>
                  </a:cubicBezTo>
                  <a:cubicBezTo>
                    <a:pt x="680" y="147"/>
                    <a:pt x="684" y="145"/>
                    <a:pt x="689" y="144"/>
                  </a:cubicBezTo>
                  <a:cubicBezTo>
                    <a:pt x="690" y="143"/>
                    <a:pt x="691" y="141"/>
                    <a:pt x="692" y="140"/>
                  </a:cubicBezTo>
                  <a:cubicBezTo>
                    <a:pt x="693" y="140"/>
                    <a:pt x="694" y="142"/>
                    <a:pt x="696" y="142"/>
                  </a:cubicBezTo>
                  <a:cubicBezTo>
                    <a:pt x="697" y="141"/>
                    <a:pt x="701" y="141"/>
                    <a:pt x="701" y="139"/>
                  </a:cubicBezTo>
                  <a:cubicBezTo>
                    <a:pt x="700" y="138"/>
                    <a:pt x="701" y="134"/>
                    <a:pt x="699" y="133"/>
                  </a:cubicBezTo>
                  <a:cubicBezTo>
                    <a:pt x="697" y="132"/>
                    <a:pt x="696" y="130"/>
                    <a:pt x="694" y="132"/>
                  </a:cubicBezTo>
                  <a:cubicBezTo>
                    <a:pt x="691" y="134"/>
                    <a:pt x="691" y="135"/>
                    <a:pt x="689" y="132"/>
                  </a:cubicBezTo>
                  <a:cubicBezTo>
                    <a:pt x="687" y="129"/>
                    <a:pt x="695" y="123"/>
                    <a:pt x="697" y="122"/>
                  </a:cubicBezTo>
                  <a:cubicBezTo>
                    <a:pt x="702" y="118"/>
                    <a:pt x="694" y="115"/>
                    <a:pt x="696" y="114"/>
                  </a:cubicBezTo>
                  <a:cubicBezTo>
                    <a:pt x="698" y="112"/>
                    <a:pt x="704" y="116"/>
                    <a:pt x="707" y="115"/>
                  </a:cubicBezTo>
                  <a:cubicBezTo>
                    <a:pt x="713" y="113"/>
                    <a:pt x="714" y="112"/>
                    <a:pt x="718" y="107"/>
                  </a:cubicBezTo>
                  <a:cubicBezTo>
                    <a:pt x="715" y="106"/>
                    <a:pt x="712" y="105"/>
                    <a:pt x="710" y="103"/>
                  </a:cubicBezTo>
                  <a:cubicBezTo>
                    <a:pt x="714" y="103"/>
                    <a:pt x="719" y="102"/>
                    <a:pt x="724" y="101"/>
                  </a:cubicBezTo>
                  <a:cubicBezTo>
                    <a:pt x="724" y="96"/>
                    <a:pt x="712" y="95"/>
                    <a:pt x="708" y="94"/>
                  </a:cubicBezTo>
                  <a:cubicBezTo>
                    <a:pt x="714" y="94"/>
                    <a:pt x="719" y="94"/>
                    <a:pt x="724" y="94"/>
                  </a:cubicBezTo>
                  <a:cubicBezTo>
                    <a:pt x="725" y="88"/>
                    <a:pt x="710" y="90"/>
                    <a:pt x="706" y="89"/>
                  </a:cubicBezTo>
                  <a:cubicBezTo>
                    <a:pt x="716" y="88"/>
                    <a:pt x="726" y="87"/>
                    <a:pt x="735" y="85"/>
                  </a:cubicBezTo>
                  <a:cubicBezTo>
                    <a:pt x="735" y="84"/>
                    <a:pt x="734" y="82"/>
                    <a:pt x="734" y="80"/>
                  </a:cubicBezTo>
                  <a:cubicBezTo>
                    <a:pt x="737" y="81"/>
                    <a:pt x="742" y="84"/>
                    <a:pt x="745" y="82"/>
                  </a:cubicBezTo>
                  <a:cubicBezTo>
                    <a:pt x="750" y="79"/>
                    <a:pt x="752" y="78"/>
                    <a:pt x="756" y="74"/>
                  </a:cubicBezTo>
                  <a:cubicBezTo>
                    <a:pt x="752" y="73"/>
                    <a:pt x="749" y="73"/>
                    <a:pt x="745" y="73"/>
                  </a:cubicBezTo>
                  <a:cubicBezTo>
                    <a:pt x="751" y="72"/>
                    <a:pt x="756" y="71"/>
                    <a:pt x="762" y="70"/>
                  </a:cubicBezTo>
                  <a:cubicBezTo>
                    <a:pt x="767" y="69"/>
                    <a:pt x="772" y="63"/>
                    <a:pt x="777" y="60"/>
                  </a:cubicBezTo>
                  <a:cubicBezTo>
                    <a:pt x="782" y="57"/>
                    <a:pt x="801" y="52"/>
                    <a:pt x="802" y="45"/>
                  </a:cubicBezTo>
                  <a:cubicBezTo>
                    <a:pt x="787" y="48"/>
                    <a:pt x="773" y="51"/>
                    <a:pt x="759" y="54"/>
                  </a:cubicBezTo>
                  <a:cubicBezTo>
                    <a:pt x="768" y="51"/>
                    <a:pt x="776" y="48"/>
                    <a:pt x="785" y="46"/>
                  </a:cubicBezTo>
                  <a:cubicBezTo>
                    <a:pt x="780" y="45"/>
                    <a:pt x="775" y="44"/>
                    <a:pt x="770" y="43"/>
                  </a:cubicBezTo>
                  <a:cubicBezTo>
                    <a:pt x="781" y="42"/>
                    <a:pt x="792" y="42"/>
                    <a:pt x="803" y="41"/>
                  </a:cubicBezTo>
                  <a:cubicBezTo>
                    <a:pt x="811" y="40"/>
                    <a:pt x="821" y="32"/>
                    <a:pt x="829" y="28"/>
                  </a:cubicBezTo>
                  <a:cubicBezTo>
                    <a:pt x="819" y="24"/>
                    <a:pt x="810" y="22"/>
                    <a:pt x="800" y="20"/>
                  </a:cubicBezTo>
                  <a:cubicBezTo>
                    <a:pt x="791" y="19"/>
                    <a:pt x="783" y="21"/>
                    <a:pt x="774" y="23"/>
                  </a:cubicBezTo>
                  <a:cubicBezTo>
                    <a:pt x="779" y="21"/>
                    <a:pt x="784" y="18"/>
                    <a:pt x="788" y="15"/>
                  </a:cubicBezTo>
                  <a:cubicBezTo>
                    <a:pt x="779" y="14"/>
                    <a:pt x="770" y="11"/>
                    <a:pt x="761" y="11"/>
                  </a:cubicBezTo>
                  <a:cubicBezTo>
                    <a:pt x="753" y="11"/>
                    <a:pt x="743" y="14"/>
                    <a:pt x="735" y="15"/>
                  </a:cubicBezTo>
                  <a:cubicBezTo>
                    <a:pt x="736" y="18"/>
                    <a:pt x="737" y="20"/>
                    <a:pt x="739" y="22"/>
                  </a:cubicBezTo>
                  <a:cubicBezTo>
                    <a:pt x="734" y="19"/>
                    <a:pt x="729" y="14"/>
                    <a:pt x="724" y="14"/>
                  </a:cubicBezTo>
                  <a:cubicBezTo>
                    <a:pt x="717" y="14"/>
                    <a:pt x="710" y="13"/>
                    <a:pt x="703" y="13"/>
                  </a:cubicBezTo>
                  <a:cubicBezTo>
                    <a:pt x="708" y="17"/>
                    <a:pt x="712" y="20"/>
                    <a:pt x="716" y="24"/>
                  </a:cubicBezTo>
                  <a:cubicBezTo>
                    <a:pt x="711" y="22"/>
                    <a:pt x="706" y="20"/>
                    <a:pt x="701" y="18"/>
                  </a:cubicBezTo>
                  <a:cubicBezTo>
                    <a:pt x="698" y="17"/>
                    <a:pt x="690" y="14"/>
                    <a:pt x="688" y="15"/>
                  </a:cubicBezTo>
                  <a:cubicBezTo>
                    <a:pt x="686" y="16"/>
                    <a:pt x="685" y="19"/>
                    <a:pt x="683" y="19"/>
                  </a:cubicBezTo>
                  <a:cubicBezTo>
                    <a:pt x="680" y="19"/>
                    <a:pt x="677" y="19"/>
                    <a:pt x="673" y="19"/>
                  </a:cubicBezTo>
                  <a:cubicBezTo>
                    <a:pt x="670" y="20"/>
                    <a:pt x="666" y="25"/>
                    <a:pt x="663" y="27"/>
                  </a:cubicBezTo>
                  <a:cubicBezTo>
                    <a:pt x="671" y="32"/>
                    <a:pt x="679" y="36"/>
                    <a:pt x="688" y="41"/>
                  </a:cubicBezTo>
                  <a:cubicBezTo>
                    <a:pt x="679" y="38"/>
                    <a:pt x="669" y="36"/>
                    <a:pt x="660" y="34"/>
                  </a:cubicBezTo>
                  <a:cubicBezTo>
                    <a:pt x="656" y="33"/>
                    <a:pt x="652" y="28"/>
                    <a:pt x="648" y="26"/>
                  </a:cubicBezTo>
                  <a:cubicBezTo>
                    <a:pt x="646" y="24"/>
                    <a:pt x="641" y="25"/>
                    <a:pt x="638" y="25"/>
                  </a:cubicBezTo>
                  <a:cubicBezTo>
                    <a:pt x="639" y="27"/>
                    <a:pt x="639" y="29"/>
                    <a:pt x="640" y="30"/>
                  </a:cubicBezTo>
                  <a:cubicBezTo>
                    <a:pt x="637" y="30"/>
                    <a:pt x="633" y="31"/>
                    <a:pt x="630" y="31"/>
                  </a:cubicBezTo>
                  <a:cubicBezTo>
                    <a:pt x="632" y="32"/>
                    <a:pt x="634" y="33"/>
                    <a:pt x="637" y="34"/>
                  </a:cubicBezTo>
                  <a:cubicBezTo>
                    <a:pt x="628" y="35"/>
                    <a:pt x="615" y="29"/>
                    <a:pt x="611" y="40"/>
                  </a:cubicBezTo>
                  <a:cubicBezTo>
                    <a:pt x="604" y="35"/>
                    <a:pt x="596" y="39"/>
                    <a:pt x="590" y="43"/>
                  </a:cubicBezTo>
                  <a:cubicBezTo>
                    <a:pt x="594" y="45"/>
                    <a:pt x="598" y="47"/>
                    <a:pt x="602" y="49"/>
                  </a:cubicBezTo>
                  <a:cubicBezTo>
                    <a:pt x="607" y="47"/>
                    <a:pt x="611" y="46"/>
                    <a:pt x="615" y="44"/>
                  </a:cubicBezTo>
                  <a:close/>
                  <a:moveTo>
                    <a:pt x="521" y="118"/>
                  </a:moveTo>
                  <a:cubicBezTo>
                    <a:pt x="518" y="115"/>
                    <a:pt x="515" y="115"/>
                    <a:pt x="511" y="116"/>
                  </a:cubicBezTo>
                  <a:cubicBezTo>
                    <a:pt x="507" y="117"/>
                    <a:pt x="509" y="120"/>
                    <a:pt x="512" y="120"/>
                  </a:cubicBezTo>
                  <a:cubicBezTo>
                    <a:pt x="515" y="119"/>
                    <a:pt x="518" y="117"/>
                    <a:pt x="521" y="118"/>
                  </a:cubicBezTo>
                  <a:close/>
                  <a:moveTo>
                    <a:pt x="684" y="367"/>
                  </a:moveTo>
                  <a:cubicBezTo>
                    <a:pt x="687" y="365"/>
                    <a:pt x="694" y="358"/>
                    <a:pt x="687" y="356"/>
                  </a:cubicBezTo>
                  <a:cubicBezTo>
                    <a:pt x="684" y="355"/>
                    <a:pt x="681" y="358"/>
                    <a:pt x="681" y="360"/>
                  </a:cubicBezTo>
                  <a:cubicBezTo>
                    <a:pt x="681" y="364"/>
                    <a:pt x="682" y="364"/>
                    <a:pt x="684" y="367"/>
                  </a:cubicBezTo>
                  <a:close/>
                  <a:moveTo>
                    <a:pt x="1228" y="486"/>
                  </a:moveTo>
                  <a:cubicBezTo>
                    <a:pt x="1227" y="486"/>
                    <a:pt x="1227" y="487"/>
                    <a:pt x="1226" y="488"/>
                  </a:cubicBezTo>
                  <a:cubicBezTo>
                    <a:pt x="1233" y="494"/>
                    <a:pt x="1243" y="483"/>
                    <a:pt x="1249" y="481"/>
                  </a:cubicBezTo>
                  <a:cubicBezTo>
                    <a:pt x="1252" y="480"/>
                    <a:pt x="1253" y="482"/>
                    <a:pt x="1254" y="479"/>
                  </a:cubicBezTo>
                  <a:cubicBezTo>
                    <a:pt x="1255" y="477"/>
                    <a:pt x="1256" y="474"/>
                    <a:pt x="1257" y="472"/>
                  </a:cubicBezTo>
                  <a:cubicBezTo>
                    <a:pt x="1258" y="468"/>
                    <a:pt x="1256" y="464"/>
                    <a:pt x="1254" y="461"/>
                  </a:cubicBezTo>
                  <a:cubicBezTo>
                    <a:pt x="1259" y="458"/>
                    <a:pt x="1260" y="458"/>
                    <a:pt x="1261" y="452"/>
                  </a:cubicBezTo>
                  <a:cubicBezTo>
                    <a:pt x="1258" y="453"/>
                    <a:pt x="1257" y="448"/>
                    <a:pt x="1256" y="446"/>
                  </a:cubicBezTo>
                  <a:cubicBezTo>
                    <a:pt x="1254" y="444"/>
                    <a:pt x="1250" y="447"/>
                    <a:pt x="1248" y="447"/>
                  </a:cubicBezTo>
                  <a:cubicBezTo>
                    <a:pt x="1249" y="446"/>
                    <a:pt x="1249" y="446"/>
                    <a:pt x="1249" y="445"/>
                  </a:cubicBezTo>
                  <a:cubicBezTo>
                    <a:pt x="1244" y="442"/>
                    <a:pt x="1239" y="448"/>
                    <a:pt x="1236" y="452"/>
                  </a:cubicBezTo>
                  <a:cubicBezTo>
                    <a:pt x="1238" y="453"/>
                    <a:pt x="1240" y="453"/>
                    <a:pt x="1241" y="454"/>
                  </a:cubicBezTo>
                  <a:cubicBezTo>
                    <a:pt x="1239" y="456"/>
                    <a:pt x="1238" y="458"/>
                    <a:pt x="1235" y="457"/>
                  </a:cubicBezTo>
                  <a:cubicBezTo>
                    <a:pt x="1233" y="456"/>
                    <a:pt x="1231" y="455"/>
                    <a:pt x="1229" y="456"/>
                  </a:cubicBezTo>
                  <a:cubicBezTo>
                    <a:pt x="1226" y="458"/>
                    <a:pt x="1227" y="458"/>
                    <a:pt x="1228" y="462"/>
                  </a:cubicBezTo>
                  <a:cubicBezTo>
                    <a:pt x="1229" y="463"/>
                    <a:pt x="1226" y="465"/>
                    <a:pt x="1225" y="466"/>
                  </a:cubicBezTo>
                  <a:cubicBezTo>
                    <a:pt x="1228" y="467"/>
                    <a:pt x="1230" y="469"/>
                    <a:pt x="1234" y="469"/>
                  </a:cubicBezTo>
                  <a:cubicBezTo>
                    <a:pt x="1232" y="471"/>
                    <a:pt x="1229" y="473"/>
                    <a:pt x="1227" y="477"/>
                  </a:cubicBezTo>
                  <a:cubicBezTo>
                    <a:pt x="1230" y="476"/>
                    <a:pt x="1233" y="474"/>
                    <a:pt x="1236" y="476"/>
                  </a:cubicBezTo>
                  <a:cubicBezTo>
                    <a:pt x="1234" y="476"/>
                    <a:pt x="1230" y="476"/>
                    <a:pt x="1228" y="478"/>
                  </a:cubicBezTo>
                  <a:cubicBezTo>
                    <a:pt x="1227" y="480"/>
                    <a:pt x="1225" y="481"/>
                    <a:pt x="1223" y="481"/>
                  </a:cubicBezTo>
                  <a:cubicBezTo>
                    <a:pt x="1224" y="481"/>
                    <a:pt x="1226" y="482"/>
                    <a:pt x="1227" y="482"/>
                  </a:cubicBezTo>
                  <a:cubicBezTo>
                    <a:pt x="1226" y="483"/>
                    <a:pt x="1224" y="484"/>
                    <a:pt x="1223" y="484"/>
                  </a:cubicBezTo>
                  <a:cubicBezTo>
                    <a:pt x="1225" y="485"/>
                    <a:pt x="1226" y="485"/>
                    <a:pt x="1228" y="486"/>
                  </a:cubicBezTo>
                  <a:close/>
                  <a:moveTo>
                    <a:pt x="652" y="356"/>
                  </a:moveTo>
                  <a:cubicBezTo>
                    <a:pt x="653" y="356"/>
                    <a:pt x="653" y="359"/>
                    <a:pt x="654" y="359"/>
                  </a:cubicBezTo>
                  <a:cubicBezTo>
                    <a:pt x="661" y="359"/>
                    <a:pt x="668" y="356"/>
                    <a:pt x="669" y="348"/>
                  </a:cubicBezTo>
                  <a:cubicBezTo>
                    <a:pt x="667" y="348"/>
                    <a:pt x="666" y="348"/>
                    <a:pt x="664" y="348"/>
                  </a:cubicBezTo>
                  <a:cubicBezTo>
                    <a:pt x="660" y="348"/>
                    <a:pt x="658" y="348"/>
                    <a:pt x="654" y="351"/>
                  </a:cubicBezTo>
                  <a:cubicBezTo>
                    <a:pt x="652" y="353"/>
                    <a:pt x="651" y="353"/>
                    <a:pt x="652" y="356"/>
                  </a:cubicBezTo>
                  <a:close/>
                  <a:moveTo>
                    <a:pt x="578" y="165"/>
                  </a:moveTo>
                  <a:cubicBezTo>
                    <a:pt x="577" y="161"/>
                    <a:pt x="573" y="154"/>
                    <a:pt x="568" y="156"/>
                  </a:cubicBezTo>
                  <a:cubicBezTo>
                    <a:pt x="565" y="157"/>
                    <a:pt x="552" y="159"/>
                    <a:pt x="554" y="166"/>
                  </a:cubicBezTo>
                  <a:cubicBezTo>
                    <a:pt x="555" y="168"/>
                    <a:pt x="566" y="172"/>
                    <a:pt x="568" y="174"/>
                  </a:cubicBezTo>
                  <a:cubicBezTo>
                    <a:pt x="574" y="173"/>
                    <a:pt x="580" y="174"/>
                    <a:pt x="578" y="165"/>
                  </a:cubicBezTo>
                  <a:close/>
                  <a:moveTo>
                    <a:pt x="489" y="98"/>
                  </a:moveTo>
                  <a:cubicBezTo>
                    <a:pt x="493" y="99"/>
                    <a:pt x="494" y="93"/>
                    <a:pt x="498" y="96"/>
                  </a:cubicBezTo>
                  <a:cubicBezTo>
                    <a:pt x="497" y="97"/>
                    <a:pt x="496" y="98"/>
                    <a:pt x="496" y="98"/>
                  </a:cubicBezTo>
                  <a:cubicBezTo>
                    <a:pt x="498" y="99"/>
                    <a:pt x="500" y="99"/>
                    <a:pt x="502" y="100"/>
                  </a:cubicBezTo>
                  <a:cubicBezTo>
                    <a:pt x="502" y="106"/>
                    <a:pt x="493" y="101"/>
                    <a:pt x="489" y="104"/>
                  </a:cubicBezTo>
                  <a:cubicBezTo>
                    <a:pt x="490" y="116"/>
                    <a:pt x="503" y="104"/>
                    <a:pt x="506" y="107"/>
                  </a:cubicBezTo>
                  <a:cubicBezTo>
                    <a:pt x="508" y="110"/>
                    <a:pt x="513" y="109"/>
                    <a:pt x="517" y="110"/>
                  </a:cubicBezTo>
                  <a:cubicBezTo>
                    <a:pt x="521" y="110"/>
                    <a:pt x="521" y="112"/>
                    <a:pt x="523" y="116"/>
                  </a:cubicBezTo>
                  <a:cubicBezTo>
                    <a:pt x="525" y="119"/>
                    <a:pt x="541" y="119"/>
                    <a:pt x="533" y="109"/>
                  </a:cubicBezTo>
                  <a:cubicBezTo>
                    <a:pt x="532" y="108"/>
                    <a:pt x="529" y="106"/>
                    <a:pt x="529" y="104"/>
                  </a:cubicBezTo>
                  <a:cubicBezTo>
                    <a:pt x="530" y="102"/>
                    <a:pt x="530" y="102"/>
                    <a:pt x="528" y="100"/>
                  </a:cubicBezTo>
                  <a:cubicBezTo>
                    <a:pt x="525" y="97"/>
                    <a:pt x="524" y="98"/>
                    <a:pt x="520" y="99"/>
                  </a:cubicBezTo>
                  <a:cubicBezTo>
                    <a:pt x="521" y="90"/>
                    <a:pt x="510" y="95"/>
                    <a:pt x="507" y="96"/>
                  </a:cubicBezTo>
                  <a:cubicBezTo>
                    <a:pt x="505" y="91"/>
                    <a:pt x="503" y="87"/>
                    <a:pt x="497" y="88"/>
                  </a:cubicBezTo>
                  <a:cubicBezTo>
                    <a:pt x="490" y="89"/>
                    <a:pt x="486" y="87"/>
                    <a:pt x="484" y="94"/>
                  </a:cubicBezTo>
                  <a:cubicBezTo>
                    <a:pt x="486" y="94"/>
                    <a:pt x="488" y="94"/>
                    <a:pt x="491" y="94"/>
                  </a:cubicBezTo>
                  <a:cubicBezTo>
                    <a:pt x="490" y="95"/>
                    <a:pt x="489" y="97"/>
                    <a:pt x="489" y="98"/>
                  </a:cubicBezTo>
                  <a:close/>
                  <a:moveTo>
                    <a:pt x="491" y="129"/>
                  </a:moveTo>
                  <a:cubicBezTo>
                    <a:pt x="493" y="132"/>
                    <a:pt x="495" y="128"/>
                    <a:pt x="493" y="126"/>
                  </a:cubicBezTo>
                  <a:cubicBezTo>
                    <a:pt x="491" y="124"/>
                    <a:pt x="490" y="123"/>
                    <a:pt x="488" y="121"/>
                  </a:cubicBezTo>
                  <a:cubicBezTo>
                    <a:pt x="486" y="120"/>
                    <a:pt x="484" y="117"/>
                    <a:pt x="481" y="118"/>
                  </a:cubicBezTo>
                  <a:cubicBezTo>
                    <a:pt x="481" y="121"/>
                    <a:pt x="482" y="123"/>
                    <a:pt x="483" y="125"/>
                  </a:cubicBezTo>
                  <a:cubicBezTo>
                    <a:pt x="485" y="127"/>
                    <a:pt x="489" y="128"/>
                    <a:pt x="491" y="129"/>
                  </a:cubicBezTo>
                  <a:close/>
                  <a:moveTo>
                    <a:pt x="537" y="75"/>
                  </a:moveTo>
                  <a:cubicBezTo>
                    <a:pt x="535" y="71"/>
                    <a:pt x="524" y="72"/>
                    <a:pt x="527" y="78"/>
                  </a:cubicBezTo>
                  <a:cubicBezTo>
                    <a:pt x="533" y="80"/>
                    <a:pt x="541" y="85"/>
                    <a:pt x="537" y="75"/>
                  </a:cubicBezTo>
                  <a:close/>
                  <a:moveTo>
                    <a:pt x="552" y="111"/>
                  </a:moveTo>
                  <a:cubicBezTo>
                    <a:pt x="550" y="112"/>
                    <a:pt x="548" y="112"/>
                    <a:pt x="545" y="113"/>
                  </a:cubicBezTo>
                  <a:cubicBezTo>
                    <a:pt x="547" y="114"/>
                    <a:pt x="551" y="118"/>
                    <a:pt x="551" y="118"/>
                  </a:cubicBezTo>
                  <a:cubicBezTo>
                    <a:pt x="554" y="118"/>
                    <a:pt x="556" y="117"/>
                    <a:pt x="558" y="116"/>
                  </a:cubicBezTo>
                  <a:cubicBezTo>
                    <a:pt x="561" y="115"/>
                    <a:pt x="566" y="115"/>
                    <a:pt x="567" y="113"/>
                  </a:cubicBezTo>
                  <a:cubicBezTo>
                    <a:pt x="568" y="111"/>
                    <a:pt x="565" y="109"/>
                    <a:pt x="568" y="106"/>
                  </a:cubicBezTo>
                  <a:cubicBezTo>
                    <a:pt x="565" y="105"/>
                    <a:pt x="561" y="105"/>
                    <a:pt x="559" y="104"/>
                  </a:cubicBezTo>
                  <a:cubicBezTo>
                    <a:pt x="557" y="104"/>
                    <a:pt x="555" y="101"/>
                    <a:pt x="552" y="100"/>
                  </a:cubicBezTo>
                  <a:cubicBezTo>
                    <a:pt x="549" y="98"/>
                    <a:pt x="536" y="96"/>
                    <a:pt x="543" y="104"/>
                  </a:cubicBezTo>
                  <a:cubicBezTo>
                    <a:pt x="542" y="104"/>
                    <a:pt x="541" y="104"/>
                    <a:pt x="541" y="104"/>
                  </a:cubicBezTo>
                  <a:cubicBezTo>
                    <a:pt x="542" y="111"/>
                    <a:pt x="548" y="108"/>
                    <a:pt x="552" y="111"/>
                  </a:cubicBezTo>
                  <a:close/>
                  <a:moveTo>
                    <a:pt x="434" y="114"/>
                  </a:moveTo>
                  <a:cubicBezTo>
                    <a:pt x="427" y="115"/>
                    <a:pt x="424" y="114"/>
                    <a:pt x="426" y="122"/>
                  </a:cubicBezTo>
                  <a:cubicBezTo>
                    <a:pt x="429" y="122"/>
                    <a:pt x="432" y="127"/>
                    <a:pt x="434" y="126"/>
                  </a:cubicBezTo>
                  <a:cubicBezTo>
                    <a:pt x="439" y="125"/>
                    <a:pt x="443" y="124"/>
                    <a:pt x="447" y="123"/>
                  </a:cubicBezTo>
                  <a:cubicBezTo>
                    <a:pt x="450" y="122"/>
                    <a:pt x="449" y="121"/>
                    <a:pt x="450" y="119"/>
                  </a:cubicBezTo>
                  <a:cubicBezTo>
                    <a:pt x="450" y="117"/>
                    <a:pt x="445" y="118"/>
                    <a:pt x="444" y="116"/>
                  </a:cubicBezTo>
                  <a:cubicBezTo>
                    <a:pt x="447" y="116"/>
                    <a:pt x="451" y="115"/>
                    <a:pt x="453" y="112"/>
                  </a:cubicBezTo>
                  <a:cubicBezTo>
                    <a:pt x="448" y="110"/>
                    <a:pt x="440" y="113"/>
                    <a:pt x="434" y="114"/>
                  </a:cubicBezTo>
                  <a:close/>
                  <a:moveTo>
                    <a:pt x="448" y="144"/>
                  </a:moveTo>
                  <a:cubicBezTo>
                    <a:pt x="450" y="146"/>
                    <a:pt x="453" y="147"/>
                    <a:pt x="456" y="149"/>
                  </a:cubicBezTo>
                  <a:cubicBezTo>
                    <a:pt x="454" y="150"/>
                    <a:pt x="452" y="151"/>
                    <a:pt x="450" y="151"/>
                  </a:cubicBezTo>
                  <a:cubicBezTo>
                    <a:pt x="452" y="152"/>
                    <a:pt x="459" y="154"/>
                    <a:pt x="459" y="156"/>
                  </a:cubicBezTo>
                  <a:cubicBezTo>
                    <a:pt x="459" y="161"/>
                    <a:pt x="454" y="158"/>
                    <a:pt x="450" y="158"/>
                  </a:cubicBezTo>
                  <a:cubicBezTo>
                    <a:pt x="449" y="158"/>
                    <a:pt x="441" y="159"/>
                    <a:pt x="440" y="157"/>
                  </a:cubicBezTo>
                  <a:cubicBezTo>
                    <a:pt x="439" y="152"/>
                    <a:pt x="438" y="152"/>
                    <a:pt x="434" y="153"/>
                  </a:cubicBezTo>
                  <a:cubicBezTo>
                    <a:pt x="434" y="152"/>
                    <a:pt x="435" y="152"/>
                    <a:pt x="436" y="151"/>
                  </a:cubicBezTo>
                  <a:cubicBezTo>
                    <a:pt x="433" y="149"/>
                    <a:pt x="429" y="144"/>
                    <a:pt x="425" y="145"/>
                  </a:cubicBezTo>
                  <a:cubicBezTo>
                    <a:pt x="418" y="146"/>
                    <a:pt x="421" y="143"/>
                    <a:pt x="415" y="141"/>
                  </a:cubicBezTo>
                  <a:cubicBezTo>
                    <a:pt x="414" y="140"/>
                    <a:pt x="405" y="141"/>
                    <a:pt x="405" y="143"/>
                  </a:cubicBezTo>
                  <a:cubicBezTo>
                    <a:pt x="405" y="145"/>
                    <a:pt x="412" y="146"/>
                    <a:pt x="414" y="147"/>
                  </a:cubicBezTo>
                  <a:cubicBezTo>
                    <a:pt x="408" y="146"/>
                    <a:pt x="404" y="146"/>
                    <a:pt x="398" y="148"/>
                  </a:cubicBezTo>
                  <a:cubicBezTo>
                    <a:pt x="398" y="151"/>
                    <a:pt x="398" y="151"/>
                    <a:pt x="398" y="151"/>
                  </a:cubicBezTo>
                  <a:cubicBezTo>
                    <a:pt x="402" y="153"/>
                    <a:pt x="409" y="151"/>
                    <a:pt x="413" y="151"/>
                  </a:cubicBezTo>
                  <a:cubicBezTo>
                    <a:pt x="411" y="152"/>
                    <a:pt x="394" y="151"/>
                    <a:pt x="394" y="156"/>
                  </a:cubicBezTo>
                  <a:cubicBezTo>
                    <a:pt x="395" y="160"/>
                    <a:pt x="409" y="155"/>
                    <a:pt x="411" y="155"/>
                  </a:cubicBezTo>
                  <a:cubicBezTo>
                    <a:pt x="405" y="159"/>
                    <a:pt x="394" y="156"/>
                    <a:pt x="391" y="162"/>
                  </a:cubicBezTo>
                  <a:cubicBezTo>
                    <a:pt x="395" y="164"/>
                    <a:pt x="397" y="165"/>
                    <a:pt x="402" y="163"/>
                  </a:cubicBezTo>
                  <a:cubicBezTo>
                    <a:pt x="402" y="164"/>
                    <a:pt x="402" y="165"/>
                    <a:pt x="402" y="166"/>
                  </a:cubicBezTo>
                  <a:cubicBezTo>
                    <a:pt x="403" y="166"/>
                    <a:pt x="405" y="167"/>
                    <a:pt x="407" y="167"/>
                  </a:cubicBezTo>
                  <a:cubicBezTo>
                    <a:pt x="406" y="163"/>
                    <a:pt x="410" y="164"/>
                    <a:pt x="411" y="168"/>
                  </a:cubicBezTo>
                  <a:cubicBezTo>
                    <a:pt x="416" y="165"/>
                    <a:pt x="417" y="164"/>
                    <a:pt x="419" y="158"/>
                  </a:cubicBezTo>
                  <a:cubicBezTo>
                    <a:pt x="422" y="160"/>
                    <a:pt x="421" y="162"/>
                    <a:pt x="420" y="165"/>
                  </a:cubicBezTo>
                  <a:cubicBezTo>
                    <a:pt x="423" y="165"/>
                    <a:pt x="429" y="167"/>
                    <a:pt x="430" y="163"/>
                  </a:cubicBezTo>
                  <a:cubicBezTo>
                    <a:pt x="432" y="167"/>
                    <a:pt x="438" y="165"/>
                    <a:pt x="441" y="162"/>
                  </a:cubicBezTo>
                  <a:cubicBezTo>
                    <a:pt x="436" y="169"/>
                    <a:pt x="424" y="170"/>
                    <a:pt x="416" y="172"/>
                  </a:cubicBezTo>
                  <a:cubicBezTo>
                    <a:pt x="426" y="179"/>
                    <a:pt x="430" y="177"/>
                    <a:pt x="440" y="173"/>
                  </a:cubicBezTo>
                  <a:cubicBezTo>
                    <a:pt x="446" y="171"/>
                    <a:pt x="452" y="169"/>
                    <a:pt x="457" y="167"/>
                  </a:cubicBezTo>
                  <a:cubicBezTo>
                    <a:pt x="461" y="165"/>
                    <a:pt x="463" y="168"/>
                    <a:pt x="466" y="168"/>
                  </a:cubicBezTo>
                  <a:cubicBezTo>
                    <a:pt x="467" y="168"/>
                    <a:pt x="468" y="165"/>
                    <a:pt x="470" y="165"/>
                  </a:cubicBezTo>
                  <a:cubicBezTo>
                    <a:pt x="473" y="165"/>
                    <a:pt x="476" y="165"/>
                    <a:pt x="479" y="165"/>
                  </a:cubicBezTo>
                  <a:cubicBezTo>
                    <a:pt x="482" y="165"/>
                    <a:pt x="484" y="161"/>
                    <a:pt x="485" y="157"/>
                  </a:cubicBezTo>
                  <a:cubicBezTo>
                    <a:pt x="486" y="152"/>
                    <a:pt x="485" y="148"/>
                    <a:pt x="479" y="149"/>
                  </a:cubicBezTo>
                  <a:cubicBezTo>
                    <a:pt x="471" y="150"/>
                    <a:pt x="478" y="152"/>
                    <a:pt x="475" y="156"/>
                  </a:cubicBezTo>
                  <a:cubicBezTo>
                    <a:pt x="473" y="152"/>
                    <a:pt x="472" y="151"/>
                    <a:pt x="469" y="150"/>
                  </a:cubicBezTo>
                  <a:cubicBezTo>
                    <a:pt x="467" y="149"/>
                    <a:pt x="466" y="145"/>
                    <a:pt x="464" y="144"/>
                  </a:cubicBezTo>
                  <a:cubicBezTo>
                    <a:pt x="461" y="141"/>
                    <a:pt x="463" y="132"/>
                    <a:pt x="456" y="135"/>
                  </a:cubicBezTo>
                  <a:cubicBezTo>
                    <a:pt x="453" y="139"/>
                    <a:pt x="451" y="141"/>
                    <a:pt x="448" y="144"/>
                  </a:cubicBezTo>
                  <a:close/>
                  <a:moveTo>
                    <a:pt x="553" y="74"/>
                  </a:moveTo>
                  <a:cubicBezTo>
                    <a:pt x="554" y="83"/>
                    <a:pt x="564" y="83"/>
                    <a:pt x="570" y="81"/>
                  </a:cubicBezTo>
                  <a:cubicBezTo>
                    <a:pt x="568" y="84"/>
                    <a:pt x="565" y="84"/>
                    <a:pt x="562" y="84"/>
                  </a:cubicBezTo>
                  <a:cubicBezTo>
                    <a:pt x="560" y="84"/>
                    <a:pt x="560" y="88"/>
                    <a:pt x="563" y="87"/>
                  </a:cubicBezTo>
                  <a:cubicBezTo>
                    <a:pt x="565" y="87"/>
                    <a:pt x="565" y="91"/>
                    <a:pt x="568" y="89"/>
                  </a:cubicBezTo>
                  <a:cubicBezTo>
                    <a:pt x="570" y="88"/>
                    <a:pt x="571" y="86"/>
                    <a:pt x="573" y="87"/>
                  </a:cubicBezTo>
                  <a:cubicBezTo>
                    <a:pt x="573" y="88"/>
                    <a:pt x="573" y="89"/>
                    <a:pt x="573" y="89"/>
                  </a:cubicBezTo>
                  <a:cubicBezTo>
                    <a:pt x="576" y="91"/>
                    <a:pt x="577" y="88"/>
                    <a:pt x="579" y="87"/>
                  </a:cubicBezTo>
                  <a:cubicBezTo>
                    <a:pt x="580" y="87"/>
                    <a:pt x="582" y="90"/>
                    <a:pt x="582" y="86"/>
                  </a:cubicBezTo>
                  <a:cubicBezTo>
                    <a:pt x="586" y="88"/>
                    <a:pt x="593" y="85"/>
                    <a:pt x="596" y="88"/>
                  </a:cubicBezTo>
                  <a:cubicBezTo>
                    <a:pt x="593" y="89"/>
                    <a:pt x="589" y="89"/>
                    <a:pt x="585" y="89"/>
                  </a:cubicBezTo>
                  <a:cubicBezTo>
                    <a:pt x="591" y="92"/>
                    <a:pt x="596" y="91"/>
                    <a:pt x="602" y="90"/>
                  </a:cubicBezTo>
                  <a:cubicBezTo>
                    <a:pt x="592" y="92"/>
                    <a:pt x="582" y="91"/>
                    <a:pt x="572" y="95"/>
                  </a:cubicBezTo>
                  <a:cubicBezTo>
                    <a:pt x="575" y="98"/>
                    <a:pt x="578" y="98"/>
                    <a:pt x="582" y="99"/>
                  </a:cubicBezTo>
                  <a:cubicBezTo>
                    <a:pt x="580" y="99"/>
                    <a:pt x="578" y="99"/>
                    <a:pt x="576" y="99"/>
                  </a:cubicBezTo>
                  <a:cubicBezTo>
                    <a:pt x="579" y="104"/>
                    <a:pt x="587" y="102"/>
                    <a:pt x="592" y="103"/>
                  </a:cubicBezTo>
                  <a:cubicBezTo>
                    <a:pt x="589" y="104"/>
                    <a:pt x="586" y="104"/>
                    <a:pt x="582" y="104"/>
                  </a:cubicBezTo>
                  <a:cubicBezTo>
                    <a:pt x="587" y="111"/>
                    <a:pt x="596" y="110"/>
                    <a:pt x="603" y="111"/>
                  </a:cubicBezTo>
                  <a:cubicBezTo>
                    <a:pt x="603" y="109"/>
                    <a:pt x="601" y="107"/>
                    <a:pt x="600" y="107"/>
                  </a:cubicBezTo>
                  <a:cubicBezTo>
                    <a:pt x="604" y="107"/>
                    <a:pt x="606" y="109"/>
                    <a:pt x="609" y="111"/>
                  </a:cubicBezTo>
                  <a:cubicBezTo>
                    <a:pt x="608" y="108"/>
                    <a:pt x="606" y="105"/>
                    <a:pt x="605" y="102"/>
                  </a:cubicBezTo>
                  <a:cubicBezTo>
                    <a:pt x="608" y="105"/>
                    <a:pt x="611" y="108"/>
                    <a:pt x="614" y="111"/>
                  </a:cubicBezTo>
                  <a:cubicBezTo>
                    <a:pt x="616" y="107"/>
                    <a:pt x="617" y="105"/>
                    <a:pt x="615" y="102"/>
                  </a:cubicBezTo>
                  <a:cubicBezTo>
                    <a:pt x="628" y="109"/>
                    <a:pt x="613" y="96"/>
                    <a:pt x="623" y="93"/>
                  </a:cubicBezTo>
                  <a:cubicBezTo>
                    <a:pt x="622" y="96"/>
                    <a:pt x="623" y="99"/>
                    <a:pt x="624" y="101"/>
                  </a:cubicBezTo>
                  <a:cubicBezTo>
                    <a:pt x="627" y="99"/>
                    <a:pt x="630" y="98"/>
                    <a:pt x="629" y="94"/>
                  </a:cubicBezTo>
                  <a:cubicBezTo>
                    <a:pt x="631" y="96"/>
                    <a:pt x="641" y="91"/>
                    <a:pt x="645" y="90"/>
                  </a:cubicBezTo>
                  <a:cubicBezTo>
                    <a:pt x="643" y="87"/>
                    <a:pt x="641" y="85"/>
                    <a:pt x="638" y="83"/>
                  </a:cubicBezTo>
                  <a:cubicBezTo>
                    <a:pt x="638" y="84"/>
                    <a:pt x="637" y="85"/>
                    <a:pt x="636" y="86"/>
                  </a:cubicBezTo>
                  <a:cubicBezTo>
                    <a:pt x="636" y="79"/>
                    <a:pt x="628" y="83"/>
                    <a:pt x="625" y="85"/>
                  </a:cubicBezTo>
                  <a:cubicBezTo>
                    <a:pt x="629" y="78"/>
                    <a:pt x="631" y="75"/>
                    <a:pt x="622" y="74"/>
                  </a:cubicBezTo>
                  <a:cubicBezTo>
                    <a:pt x="627" y="69"/>
                    <a:pt x="620" y="64"/>
                    <a:pt x="615" y="68"/>
                  </a:cubicBezTo>
                  <a:cubicBezTo>
                    <a:pt x="616" y="69"/>
                    <a:pt x="617" y="71"/>
                    <a:pt x="618" y="73"/>
                  </a:cubicBezTo>
                  <a:cubicBezTo>
                    <a:pt x="616" y="73"/>
                    <a:pt x="613" y="72"/>
                    <a:pt x="611" y="70"/>
                  </a:cubicBezTo>
                  <a:cubicBezTo>
                    <a:pt x="611" y="68"/>
                    <a:pt x="613" y="64"/>
                    <a:pt x="609" y="65"/>
                  </a:cubicBezTo>
                  <a:cubicBezTo>
                    <a:pt x="605" y="66"/>
                    <a:pt x="601" y="64"/>
                    <a:pt x="598" y="61"/>
                  </a:cubicBezTo>
                  <a:cubicBezTo>
                    <a:pt x="593" y="55"/>
                    <a:pt x="591" y="51"/>
                    <a:pt x="584" y="49"/>
                  </a:cubicBezTo>
                  <a:cubicBezTo>
                    <a:pt x="580" y="48"/>
                    <a:pt x="574" y="46"/>
                    <a:pt x="571" y="50"/>
                  </a:cubicBezTo>
                  <a:cubicBezTo>
                    <a:pt x="574" y="52"/>
                    <a:pt x="578" y="50"/>
                    <a:pt x="582" y="52"/>
                  </a:cubicBezTo>
                  <a:cubicBezTo>
                    <a:pt x="578" y="58"/>
                    <a:pt x="566" y="50"/>
                    <a:pt x="563" y="59"/>
                  </a:cubicBezTo>
                  <a:cubicBezTo>
                    <a:pt x="566" y="60"/>
                    <a:pt x="570" y="59"/>
                    <a:pt x="572" y="61"/>
                  </a:cubicBezTo>
                  <a:cubicBezTo>
                    <a:pt x="570" y="62"/>
                    <a:pt x="556" y="63"/>
                    <a:pt x="560" y="67"/>
                  </a:cubicBezTo>
                  <a:cubicBezTo>
                    <a:pt x="558" y="68"/>
                    <a:pt x="556" y="68"/>
                    <a:pt x="554" y="69"/>
                  </a:cubicBezTo>
                  <a:cubicBezTo>
                    <a:pt x="558" y="71"/>
                    <a:pt x="560" y="70"/>
                    <a:pt x="563" y="71"/>
                  </a:cubicBezTo>
                  <a:cubicBezTo>
                    <a:pt x="563" y="71"/>
                    <a:pt x="562" y="72"/>
                    <a:pt x="562" y="72"/>
                  </a:cubicBezTo>
                  <a:cubicBezTo>
                    <a:pt x="565" y="74"/>
                    <a:pt x="569" y="70"/>
                    <a:pt x="572" y="72"/>
                  </a:cubicBezTo>
                  <a:cubicBezTo>
                    <a:pt x="570" y="72"/>
                    <a:pt x="569" y="73"/>
                    <a:pt x="568" y="74"/>
                  </a:cubicBezTo>
                  <a:cubicBezTo>
                    <a:pt x="569" y="74"/>
                    <a:pt x="570" y="75"/>
                    <a:pt x="571" y="76"/>
                  </a:cubicBezTo>
                  <a:cubicBezTo>
                    <a:pt x="569" y="76"/>
                    <a:pt x="568" y="75"/>
                    <a:pt x="567" y="75"/>
                  </a:cubicBezTo>
                  <a:cubicBezTo>
                    <a:pt x="562" y="75"/>
                    <a:pt x="558" y="74"/>
                    <a:pt x="553" y="74"/>
                  </a:cubicBezTo>
                  <a:close/>
                  <a:moveTo>
                    <a:pt x="493" y="147"/>
                  </a:moveTo>
                  <a:cubicBezTo>
                    <a:pt x="496" y="150"/>
                    <a:pt x="509" y="151"/>
                    <a:pt x="507" y="144"/>
                  </a:cubicBezTo>
                  <a:cubicBezTo>
                    <a:pt x="504" y="144"/>
                    <a:pt x="496" y="144"/>
                    <a:pt x="493" y="147"/>
                  </a:cubicBezTo>
                  <a:close/>
                  <a:moveTo>
                    <a:pt x="391" y="147"/>
                  </a:moveTo>
                  <a:cubicBezTo>
                    <a:pt x="389" y="148"/>
                    <a:pt x="377" y="153"/>
                    <a:pt x="378" y="156"/>
                  </a:cubicBezTo>
                  <a:cubicBezTo>
                    <a:pt x="379" y="159"/>
                    <a:pt x="385" y="158"/>
                    <a:pt x="386" y="156"/>
                  </a:cubicBezTo>
                  <a:cubicBezTo>
                    <a:pt x="388" y="154"/>
                    <a:pt x="392" y="151"/>
                    <a:pt x="391" y="147"/>
                  </a:cubicBezTo>
                  <a:close/>
                  <a:moveTo>
                    <a:pt x="1255" y="424"/>
                  </a:moveTo>
                  <a:cubicBezTo>
                    <a:pt x="1254" y="424"/>
                    <a:pt x="1254" y="424"/>
                    <a:pt x="1254" y="424"/>
                  </a:cubicBezTo>
                  <a:cubicBezTo>
                    <a:pt x="1255" y="425"/>
                    <a:pt x="1255" y="425"/>
                    <a:pt x="1255" y="425"/>
                  </a:cubicBezTo>
                  <a:cubicBezTo>
                    <a:pt x="1255" y="425"/>
                    <a:pt x="1255" y="424"/>
                    <a:pt x="1255" y="424"/>
                  </a:cubicBezTo>
                  <a:close/>
                  <a:moveTo>
                    <a:pt x="474" y="193"/>
                  </a:moveTo>
                  <a:cubicBezTo>
                    <a:pt x="478" y="194"/>
                    <a:pt x="478" y="195"/>
                    <a:pt x="481" y="197"/>
                  </a:cubicBezTo>
                  <a:cubicBezTo>
                    <a:pt x="484" y="200"/>
                    <a:pt x="485" y="202"/>
                    <a:pt x="488" y="201"/>
                  </a:cubicBezTo>
                  <a:cubicBezTo>
                    <a:pt x="491" y="200"/>
                    <a:pt x="493" y="196"/>
                    <a:pt x="493" y="193"/>
                  </a:cubicBezTo>
                  <a:cubicBezTo>
                    <a:pt x="493" y="190"/>
                    <a:pt x="490" y="189"/>
                    <a:pt x="487" y="187"/>
                  </a:cubicBezTo>
                  <a:cubicBezTo>
                    <a:pt x="482" y="188"/>
                    <a:pt x="476" y="186"/>
                    <a:pt x="474" y="193"/>
                  </a:cubicBezTo>
                  <a:close/>
                  <a:moveTo>
                    <a:pt x="500" y="164"/>
                  </a:moveTo>
                  <a:cubicBezTo>
                    <a:pt x="498" y="159"/>
                    <a:pt x="496" y="159"/>
                    <a:pt x="491" y="161"/>
                  </a:cubicBezTo>
                  <a:cubicBezTo>
                    <a:pt x="486" y="168"/>
                    <a:pt x="498" y="165"/>
                    <a:pt x="500" y="164"/>
                  </a:cubicBezTo>
                  <a:close/>
                  <a:moveTo>
                    <a:pt x="492" y="139"/>
                  </a:moveTo>
                  <a:cubicBezTo>
                    <a:pt x="493" y="141"/>
                    <a:pt x="493" y="141"/>
                    <a:pt x="494" y="144"/>
                  </a:cubicBezTo>
                  <a:cubicBezTo>
                    <a:pt x="497" y="144"/>
                    <a:pt x="502" y="145"/>
                    <a:pt x="505" y="142"/>
                  </a:cubicBezTo>
                  <a:cubicBezTo>
                    <a:pt x="503" y="141"/>
                    <a:pt x="501" y="140"/>
                    <a:pt x="500" y="139"/>
                  </a:cubicBezTo>
                  <a:cubicBezTo>
                    <a:pt x="497" y="137"/>
                    <a:pt x="494" y="138"/>
                    <a:pt x="492" y="139"/>
                  </a:cubicBezTo>
                  <a:close/>
                  <a:moveTo>
                    <a:pt x="577" y="124"/>
                  </a:moveTo>
                  <a:cubicBezTo>
                    <a:pt x="579" y="122"/>
                    <a:pt x="580" y="120"/>
                    <a:pt x="581" y="119"/>
                  </a:cubicBezTo>
                  <a:cubicBezTo>
                    <a:pt x="573" y="116"/>
                    <a:pt x="564" y="116"/>
                    <a:pt x="557" y="120"/>
                  </a:cubicBezTo>
                  <a:cubicBezTo>
                    <a:pt x="558" y="126"/>
                    <a:pt x="573" y="124"/>
                    <a:pt x="577" y="124"/>
                  </a:cubicBezTo>
                  <a:close/>
                  <a:moveTo>
                    <a:pt x="682" y="201"/>
                  </a:moveTo>
                  <a:cubicBezTo>
                    <a:pt x="683" y="203"/>
                    <a:pt x="685" y="204"/>
                    <a:pt x="687" y="204"/>
                  </a:cubicBezTo>
                  <a:cubicBezTo>
                    <a:pt x="690" y="206"/>
                    <a:pt x="698" y="202"/>
                    <a:pt x="701" y="202"/>
                  </a:cubicBezTo>
                  <a:cubicBezTo>
                    <a:pt x="705" y="201"/>
                    <a:pt x="710" y="202"/>
                    <a:pt x="713" y="202"/>
                  </a:cubicBezTo>
                  <a:cubicBezTo>
                    <a:pt x="708" y="195"/>
                    <a:pt x="705" y="193"/>
                    <a:pt x="697" y="189"/>
                  </a:cubicBezTo>
                  <a:cubicBezTo>
                    <a:pt x="695" y="188"/>
                    <a:pt x="692" y="190"/>
                    <a:pt x="689" y="189"/>
                  </a:cubicBezTo>
                  <a:cubicBezTo>
                    <a:pt x="686" y="188"/>
                    <a:pt x="683" y="187"/>
                    <a:pt x="680" y="186"/>
                  </a:cubicBezTo>
                  <a:cubicBezTo>
                    <a:pt x="675" y="187"/>
                    <a:pt x="674" y="193"/>
                    <a:pt x="679" y="196"/>
                  </a:cubicBezTo>
                  <a:cubicBezTo>
                    <a:pt x="683" y="197"/>
                    <a:pt x="680" y="198"/>
                    <a:pt x="682" y="201"/>
                  </a:cubicBezTo>
                  <a:close/>
                  <a:moveTo>
                    <a:pt x="597" y="122"/>
                  </a:moveTo>
                  <a:cubicBezTo>
                    <a:pt x="594" y="124"/>
                    <a:pt x="600" y="127"/>
                    <a:pt x="601" y="127"/>
                  </a:cubicBezTo>
                  <a:cubicBezTo>
                    <a:pt x="604" y="129"/>
                    <a:pt x="606" y="127"/>
                    <a:pt x="609" y="126"/>
                  </a:cubicBezTo>
                  <a:cubicBezTo>
                    <a:pt x="608" y="120"/>
                    <a:pt x="600" y="119"/>
                    <a:pt x="597" y="122"/>
                  </a:cubicBezTo>
                  <a:close/>
                  <a:moveTo>
                    <a:pt x="602" y="135"/>
                  </a:moveTo>
                  <a:cubicBezTo>
                    <a:pt x="599" y="137"/>
                    <a:pt x="606" y="142"/>
                    <a:pt x="608" y="141"/>
                  </a:cubicBezTo>
                  <a:cubicBezTo>
                    <a:pt x="607" y="140"/>
                    <a:pt x="607" y="138"/>
                    <a:pt x="607" y="138"/>
                  </a:cubicBezTo>
                  <a:cubicBezTo>
                    <a:pt x="610" y="135"/>
                    <a:pt x="604" y="134"/>
                    <a:pt x="602" y="135"/>
                  </a:cubicBezTo>
                  <a:close/>
                  <a:moveTo>
                    <a:pt x="2449" y="172"/>
                  </a:moveTo>
                  <a:cubicBezTo>
                    <a:pt x="2458" y="173"/>
                    <a:pt x="2464" y="172"/>
                    <a:pt x="2473" y="169"/>
                  </a:cubicBezTo>
                  <a:cubicBezTo>
                    <a:pt x="2474" y="169"/>
                    <a:pt x="2474" y="164"/>
                    <a:pt x="2474" y="164"/>
                  </a:cubicBezTo>
                  <a:cubicBezTo>
                    <a:pt x="2473" y="163"/>
                    <a:pt x="2469" y="162"/>
                    <a:pt x="2468" y="162"/>
                  </a:cubicBezTo>
                  <a:cubicBezTo>
                    <a:pt x="2463" y="161"/>
                    <a:pt x="2461" y="161"/>
                    <a:pt x="2457" y="163"/>
                  </a:cubicBezTo>
                  <a:cubicBezTo>
                    <a:pt x="2457" y="162"/>
                    <a:pt x="2456" y="160"/>
                    <a:pt x="2457" y="159"/>
                  </a:cubicBezTo>
                  <a:cubicBezTo>
                    <a:pt x="2453" y="159"/>
                    <a:pt x="2449" y="158"/>
                    <a:pt x="2445" y="161"/>
                  </a:cubicBezTo>
                  <a:cubicBezTo>
                    <a:pt x="2445" y="153"/>
                    <a:pt x="2435" y="158"/>
                    <a:pt x="2436" y="163"/>
                  </a:cubicBezTo>
                  <a:cubicBezTo>
                    <a:pt x="2437" y="166"/>
                    <a:pt x="2447" y="171"/>
                    <a:pt x="2449" y="172"/>
                  </a:cubicBezTo>
                  <a:close/>
                  <a:moveTo>
                    <a:pt x="1709" y="227"/>
                  </a:moveTo>
                  <a:cubicBezTo>
                    <a:pt x="1713" y="233"/>
                    <a:pt x="1719" y="236"/>
                    <a:pt x="1726" y="237"/>
                  </a:cubicBezTo>
                  <a:cubicBezTo>
                    <a:pt x="1732" y="237"/>
                    <a:pt x="1744" y="241"/>
                    <a:pt x="1750" y="236"/>
                  </a:cubicBezTo>
                  <a:cubicBezTo>
                    <a:pt x="1741" y="231"/>
                    <a:pt x="1735" y="226"/>
                    <a:pt x="1734" y="214"/>
                  </a:cubicBezTo>
                  <a:cubicBezTo>
                    <a:pt x="1734" y="205"/>
                    <a:pt x="1743" y="197"/>
                    <a:pt x="1748" y="191"/>
                  </a:cubicBezTo>
                  <a:cubicBezTo>
                    <a:pt x="1751" y="187"/>
                    <a:pt x="1754" y="183"/>
                    <a:pt x="1757" y="179"/>
                  </a:cubicBezTo>
                  <a:cubicBezTo>
                    <a:pt x="1759" y="176"/>
                    <a:pt x="1766" y="174"/>
                    <a:pt x="1769" y="172"/>
                  </a:cubicBezTo>
                  <a:cubicBezTo>
                    <a:pt x="1776" y="167"/>
                    <a:pt x="1781" y="162"/>
                    <a:pt x="1788" y="159"/>
                  </a:cubicBezTo>
                  <a:cubicBezTo>
                    <a:pt x="1797" y="157"/>
                    <a:pt x="1807" y="154"/>
                    <a:pt x="1816" y="151"/>
                  </a:cubicBezTo>
                  <a:cubicBezTo>
                    <a:pt x="1820" y="149"/>
                    <a:pt x="1839" y="146"/>
                    <a:pt x="1839" y="138"/>
                  </a:cubicBezTo>
                  <a:cubicBezTo>
                    <a:pt x="1840" y="128"/>
                    <a:pt x="1821" y="132"/>
                    <a:pt x="1818" y="135"/>
                  </a:cubicBezTo>
                  <a:cubicBezTo>
                    <a:pt x="1811" y="141"/>
                    <a:pt x="1802" y="142"/>
                    <a:pt x="1793" y="145"/>
                  </a:cubicBezTo>
                  <a:cubicBezTo>
                    <a:pt x="1785" y="145"/>
                    <a:pt x="1779" y="146"/>
                    <a:pt x="1771" y="149"/>
                  </a:cubicBezTo>
                  <a:cubicBezTo>
                    <a:pt x="1765" y="151"/>
                    <a:pt x="1755" y="153"/>
                    <a:pt x="1750" y="157"/>
                  </a:cubicBezTo>
                  <a:cubicBezTo>
                    <a:pt x="1745" y="162"/>
                    <a:pt x="1739" y="167"/>
                    <a:pt x="1734" y="173"/>
                  </a:cubicBezTo>
                  <a:cubicBezTo>
                    <a:pt x="1730" y="177"/>
                    <a:pt x="1727" y="181"/>
                    <a:pt x="1723" y="185"/>
                  </a:cubicBezTo>
                  <a:cubicBezTo>
                    <a:pt x="1720" y="188"/>
                    <a:pt x="1722" y="190"/>
                    <a:pt x="1723" y="194"/>
                  </a:cubicBezTo>
                  <a:cubicBezTo>
                    <a:pt x="1723" y="196"/>
                    <a:pt x="1716" y="200"/>
                    <a:pt x="1714" y="201"/>
                  </a:cubicBezTo>
                  <a:cubicBezTo>
                    <a:pt x="1709" y="205"/>
                    <a:pt x="1714" y="205"/>
                    <a:pt x="1711" y="210"/>
                  </a:cubicBezTo>
                  <a:cubicBezTo>
                    <a:pt x="1710" y="213"/>
                    <a:pt x="1704" y="212"/>
                    <a:pt x="1704" y="216"/>
                  </a:cubicBezTo>
                  <a:cubicBezTo>
                    <a:pt x="1704" y="223"/>
                    <a:pt x="1704" y="223"/>
                    <a:pt x="1709" y="227"/>
                  </a:cubicBezTo>
                  <a:close/>
                  <a:moveTo>
                    <a:pt x="1725" y="69"/>
                  </a:moveTo>
                  <a:cubicBezTo>
                    <a:pt x="1717" y="66"/>
                    <a:pt x="1716" y="66"/>
                    <a:pt x="1709" y="72"/>
                  </a:cubicBezTo>
                  <a:cubicBezTo>
                    <a:pt x="1712" y="73"/>
                    <a:pt x="1716" y="73"/>
                    <a:pt x="1719" y="74"/>
                  </a:cubicBezTo>
                  <a:cubicBezTo>
                    <a:pt x="1721" y="72"/>
                    <a:pt x="1723" y="71"/>
                    <a:pt x="1725" y="69"/>
                  </a:cubicBezTo>
                  <a:close/>
                  <a:moveTo>
                    <a:pt x="1758" y="49"/>
                  </a:moveTo>
                  <a:cubicBezTo>
                    <a:pt x="1756" y="47"/>
                    <a:pt x="1754" y="45"/>
                    <a:pt x="1752" y="43"/>
                  </a:cubicBezTo>
                  <a:cubicBezTo>
                    <a:pt x="1756" y="42"/>
                    <a:pt x="1760" y="41"/>
                    <a:pt x="1764" y="40"/>
                  </a:cubicBezTo>
                  <a:cubicBezTo>
                    <a:pt x="1757" y="39"/>
                    <a:pt x="1754" y="38"/>
                    <a:pt x="1749" y="42"/>
                  </a:cubicBezTo>
                  <a:cubicBezTo>
                    <a:pt x="1744" y="45"/>
                    <a:pt x="1740" y="48"/>
                    <a:pt x="1735" y="51"/>
                  </a:cubicBezTo>
                  <a:cubicBezTo>
                    <a:pt x="1739" y="52"/>
                    <a:pt x="1743" y="52"/>
                    <a:pt x="1748" y="53"/>
                  </a:cubicBezTo>
                  <a:cubicBezTo>
                    <a:pt x="1751" y="51"/>
                    <a:pt x="1754" y="50"/>
                    <a:pt x="1758" y="49"/>
                  </a:cubicBezTo>
                  <a:close/>
                  <a:moveTo>
                    <a:pt x="1758" y="243"/>
                  </a:moveTo>
                  <a:cubicBezTo>
                    <a:pt x="1759" y="246"/>
                    <a:pt x="1769" y="255"/>
                    <a:pt x="1772" y="252"/>
                  </a:cubicBezTo>
                  <a:cubicBezTo>
                    <a:pt x="1776" y="248"/>
                    <a:pt x="1764" y="242"/>
                    <a:pt x="1762" y="241"/>
                  </a:cubicBezTo>
                  <a:cubicBezTo>
                    <a:pt x="1760" y="242"/>
                    <a:pt x="1759" y="242"/>
                    <a:pt x="1758" y="243"/>
                  </a:cubicBezTo>
                  <a:close/>
                  <a:moveTo>
                    <a:pt x="1769" y="75"/>
                  </a:moveTo>
                  <a:cubicBezTo>
                    <a:pt x="1767" y="72"/>
                    <a:pt x="1763" y="74"/>
                    <a:pt x="1761" y="75"/>
                  </a:cubicBezTo>
                  <a:cubicBezTo>
                    <a:pt x="1762" y="76"/>
                    <a:pt x="1763" y="77"/>
                    <a:pt x="1764" y="78"/>
                  </a:cubicBezTo>
                  <a:cubicBezTo>
                    <a:pt x="1766" y="77"/>
                    <a:pt x="1767" y="76"/>
                    <a:pt x="1769" y="75"/>
                  </a:cubicBezTo>
                  <a:close/>
                  <a:moveTo>
                    <a:pt x="1754" y="58"/>
                  </a:moveTo>
                  <a:cubicBezTo>
                    <a:pt x="1748" y="56"/>
                    <a:pt x="1743" y="54"/>
                    <a:pt x="1738" y="55"/>
                  </a:cubicBezTo>
                  <a:cubicBezTo>
                    <a:pt x="1730" y="55"/>
                    <a:pt x="1728" y="54"/>
                    <a:pt x="1722" y="60"/>
                  </a:cubicBezTo>
                  <a:cubicBezTo>
                    <a:pt x="1727" y="61"/>
                    <a:pt x="1732" y="63"/>
                    <a:pt x="1738" y="64"/>
                  </a:cubicBezTo>
                  <a:cubicBezTo>
                    <a:pt x="1744" y="63"/>
                    <a:pt x="1748" y="62"/>
                    <a:pt x="1754" y="58"/>
                  </a:cubicBezTo>
                  <a:close/>
                  <a:moveTo>
                    <a:pt x="1677" y="63"/>
                  </a:moveTo>
                  <a:cubicBezTo>
                    <a:pt x="1674" y="65"/>
                    <a:pt x="1670" y="68"/>
                    <a:pt x="1666" y="70"/>
                  </a:cubicBezTo>
                  <a:cubicBezTo>
                    <a:pt x="1673" y="72"/>
                    <a:pt x="1677" y="73"/>
                    <a:pt x="1684" y="73"/>
                  </a:cubicBezTo>
                  <a:cubicBezTo>
                    <a:pt x="1684" y="71"/>
                    <a:pt x="1683" y="69"/>
                    <a:pt x="1683" y="67"/>
                  </a:cubicBezTo>
                  <a:cubicBezTo>
                    <a:pt x="1690" y="65"/>
                    <a:pt x="1697" y="63"/>
                    <a:pt x="1705" y="62"/>
                  </a:cubicBezTo>
                  <a:cubicBezTo>
                    <a:pt x="1701" y="59"/>
                    <a:pt x="1698" y="57"/>
                    <a:pt x="1693" y="58"/>
                  </a:cubicBezTo>
                  <a:cubicBezTo>
                    <a:pt x="1689" y="59"/>
                    <a:pt x="1684" y="61"/>
                    <a:pt x="1679" y="60"/>
                  </a:cubicBezTo>
                  <a:cubicBezTo>
                    <a:pt x="1670" y="58"/>
                    <a:pt x="1663" y="61"/>
                    <a:pt x="1653" y="64"/>
                  </a:cubicBezTo>
                  <a:cubicBezTo>
                    <a:pt x="1657" y="65"/>
                    <a:pt x="1660" y="65"/>
                    <a:pt x="1663" y="66"/>
                  </a:cubicBezTo>
                  <a:cubicBezTo>
                    <a:pt x="1668" y="65"/>
                    <a:pt x="1673" y="64"/>
                    <a:pt x="1677" y="63"/>
                  </a:cubicBezTo>
                  <a:close/>
                  <a:moveTo>
                    <a:pt x="1681" y="266"/>
                  </a:moveTo>
                  <a:cubicBezTo>
                    <a:pt x="1684" y="268"/>
                    <a:pt x="1691" y="262"/>
                    <a:pt x="1693" y="260"/>
                  </a:cubicBezTo>
                  <a:cubicBezTo>
                    <a:pt x="1690" y="257"/>
                    <a:pt x="1688" y="256"/>
                    <a:pt x="1684" y="255"/>
                  </a:cubicBezTo>
                  <a:cubicBezTo>
                    <a:pt x="1678" y="258"/>
                    <a:pt x="1676" y="261"/>
                    <a:pt x="1681" y="266"/>
                  </a:cubicBezTo>
                  <a:close/>
                  <a:moveTo>
                    <a:pt x="1471" y="245"/>
                  </a:moveTo>
                  <a:cubicBezTo>
                    <a:pt x="1479" y="244"/>
                    <a:pt x="1483" y="242"/>
                    <a:pt x="1489" y="236"/>
                  </a:cubicBezTo>
                  <a:cubicBezTo>
                    <a:pt x="1485" y="236"/>
                    <a:pt x="1485" y="239"/>
                    <a:pt x="1482" y="241"/>
                  </a:cubicBezTo>
                  <a:cubicBezTo>
                    <a:pt x="1480" y="242"/>
                    <a:pt x="1476" y="241"/>
                    <a:pt x="1473" y="241"/>
                  </a:cubicBezTo>
                  <a:cubicBezTo>
                    <a:pt x="1475" y="244"/>
                    <a:pt x="1473" y="245"/>
                    <a:pt x="1471" y="245"/>
                  </a:cubicBezTo>
                  <a:close/>
                  <a:moveTo>
                    <a:pt x="435" y="107"/>
                  </a:moveTo>
                  <a:cubicBezTo>
                    <a:pt x="439" y="109"/>
                    <a:pt x="438" y="106"/>
                    <a:pt x="441" y="106"/>
                  </a:cubicBezTo>
                  <a:cubicBezTo>
                    <a:pt x="444" y="106"/>
                    <a:pt x="458" y="111"/>
                    <a:pt x="456" y="104"/>
                  </a:cubicBezTo>
                  <a:cubicBezTo>
                    <a:pt x="455" y="99"/>
                    <a:pt x="444" y="100"/>
                    <a:pt x="441" y="101"/>
                  </a:cubicBezTo>
                  <a:cubicBezTo>
                    <a:pt x="436" y="102"/>
                    <a:pt x="428" y="103"/>
                    <a:pt x="425" y="107"/>
                  </a:cubicBezTo>
                  <a:cubicBezTo>
                    <a:pt x="425" y="108"/>
                    <a:pt x="426" y="108"/>
                    <a:pt x="427" y="109"/>
                  </a:cubicBezTo>
                  <a:cubicBezTo>
                    <a:pt x="429" y="108"/>
                    <a:pt x="433" y="106"/>
                    <a:pt x="435" y="107"/>
                  </a:cubicBezTo>
                  <a:close/>
                  <a:moveTo>
                    <a:pt x="1758" y="66"/>
                  </a:moveTo>
                  <a:cubicBezTo>
                    <a:pt x="1756" y="66"/>
                    <a:pt x="1736" y="67"/>
                    <a:pt x="1738" y="72"/>
                  </a:cubicBezTo>
                  <a:cubicBezTo>
                    <a:pt x="1739" y="78"/>
                    <a:pt x="1753" y="74"/>
                    <a:pt x="1758" y="73"/>
                  </a:cubicBezTo>
                  <a:cubicBezTo>
                    <a:pt x="1757" y="72"/>
                    <a:pt x="1757" y="71"/>
                    <a:pt x="1756" y="70"/>
                  </a:cubicBezTo>
                  <a:cubicBezTo>
                    <a:pt x="1758" y="70"/>
                    <a:pt x="1761" y="69"/>
                    <a:pt x="1763" y="69"/>
                  </a:cubicBezTo>
                  <a:cubicBezTo>
                    <a:pt x="1761" y="68"/>
                    <a:pt x="1759" y="67"/>
                    <a:pt x="1758" y="66"/>
                  </a:cubicBezTo>
                  <a:close/>
                  <a:moveTo>
                    <a:pt x="2372" y="168"/>
                  </a:moveTo>
                  <a:cubicBezTo>
                    <a:pt x="2374" y="170"/>
                    <a:pt x="2377" y="173"/>
                    <a:pt x="2380" y="173"/>
                  </a:cubicBezTo>
                  <a:cubicBezTo>
                    <a:pt x="2386" y="172"/>
                    <a:pt x="2386" y="172"/>
                    <a:pt x="2388" y="167"/>
                  </a:cubicBezTo>
                  <a:cubicBezTo>
                    <a:pt x="2392" y="173"/>
                    <a:pt x="2398" y="168"/>
                    <a:pt x="2404" y="165"/>
                  </a:cubicBezTo>
                  <a:cubicBezTo>
                    <a:pt x="2406" y="165"/>
                    <a:pt x="2408" y="171"/>
                    <a:pt x="2410" y="170"/>
                  </a:cubicBezTo>
                  <a:cubicBezTo>
                    <a:pt x="2413" y="170"/>
                    <a:pt x="2415" y="169"/>
                    <a:pt x="2418" y="168"/>
                  </a:cubicBezTo>
                  <a:cubicBezTo>
                    <a:pt x="2417" y="167"/>
                    <a:pt x="2416" y="165"/>
                    <a:pt x="2415" y="163"/>
                  </a:cubicBezTo>
                  <a:cubicBezTo>
                    <a:pt x="2419" y="165"/>
                    <a:pt x="2420" y="166"/>
                    <a:pt x="2424" y="164"/>
                  </a:cubicBezTo>
                  <a:cubicBezTo>
                    <a:pt x="2427" y="162"/>
                    <a:pt x="2429" y="161"/>
                    <a:pt x="2431" y="158"/>
                  </a:cubicBezTo>
                  <a:cubicBezTo>
                    <a:pt x="2423" y="155"/>
                    <a:pt x="2415" y="152"/>
                    <a:pt x="2407" y="149"/>
                  </a:cubicBezTo>
                  <a:cubicBezTo>
                    <a:pt x="2405" y="148"/>
                    <a:pt x="2402" y="146"/>
                    <a:pt x="2399" y="147"/>
                  </a:cubicBezTo>
                  <a:cubicBezTo>
                    <a:pt x="2395" y="149"/>
                    <a:pt x="2397" y="151"/>
                    <a:pt x="2398" y="156"/>
                  </a:cubicBezTo>
                  <a:cubicBezTo>
                    <a:pt x="2392" y="153"/>
                    <a:pt x="2381" y="143"/>
                    <a:pt x="2376" y="147"/>
                  </a:cubicBezTo>
                  <a:cubicBezTo>
                    <a:pt x="2371" y="151"/>
                    <a:pt x="2368" y="152"/>
                    <a:pt x="2366" y="159"/>
                  </a:cubicBezTo>
                  <a:cubicBezTo>
                    <a:pt x="2365" y="163"/>
                    <a:pt x="2370" y="166"/>
                    <a:pt x="2372" y="168"/>
                  </a:cubicBezTo>
                  <a:close/>
                  <a:moveTo>
                    <a:pt x="1255" y="442"/>
                  </a:moveTo>
                  <a:cubicBezTo>
                    <a:pt x="1257" y="441"/>
                    <a:pt x="1257" y="439"/>
                    <a:pt x="1256" y="437"/>
                  </a:cubicBezTo>
                  <a:cubicBezTo>
                    <a:pt x="1255" y="438"/>
                    <a:pt x="1254" y="438"/>
                    <a:pt x="1253" y="439"/>
                  </a:cubicBezTo>
                  <a:cubicBezTo>
                    <a:pt x="1256" y="440"/>
                    <a:pt x="1254" y="440"/>
                    <a:pt x="1255" y="442"/>
                  </a:cubicBezTo>
                  <a:close/>
                  <a:moveTo>
                    <a:pt x="2402" y="194"/>
                  </a:moveTo>
                  <a:cubicBezTo>
                    <a:pt x="2408" y="198"/>
                    <a:pt x="2411" y="197"/>
                    <a:pt x="2418" y="197"/>
                  </a:cubicBezTo>
                  <a:cubicBezTo>
                    <a:pt x="2416" y="191"/>
                    <a:pt x="2416" y="191"/>
                    <a:pt x="2411" y="188"/>
                  </a:cubicBezTo>
                  <a:cubicBezTo>
                    <a:pt x="2410" y="187"/>
                    <a:pt x="2401" y="183"/>
                    <a:pt x="2401" y="183"/>
                  </a:cubicBezTo>
                  <a:cubicBezTo>
                    <a:pt x="2401" y="179"/>
                    <a:pt x="2398" y="175"/>
                    <a:pt x="2393" y="178"/>
                  </a:cubicBezTo>
                  <a:cubicBezTo>
                    <a:pt x="2387" y="182"/>
                    <a:pt x="2394" y="186"/>
                    <a:pt x="2396" y="187"/>
                  </a:cubicBezTo>
                  <a:cubicBezTo>
                    <a:pt x="2393" y="190"/>
                    <a:pt x="2390" y="192"/>
                    <a:pt x="2387" y="194"/>
                  </a:cubicBezTo>
                  <a:cubicBezTo>
                    <a:pt x="2391" y="194"/>
                    <a:pt x="2399" y="191"/>
                    <a:pt x="2402" y="194"/>
                  </a:cubicBezTo>
                  <a:close/>
                  <a:moveTo>
                    <a:pt x="1808" y="59"/>
                  </a:moveTo>
                  <a:cubicBezTo>
                    <a:pt x="1813" y="58"/>
                    <a:pt x="1811" y="56"/>
                    <a:pt x="1811" y="51"/>
                  </a:cubicBezTo>
                  <a:cubicBezTo>
                    <a:pt x="1809" y="51"/>
                    <a:pt x="1805" y="50"/>
                    <a:pt x="1804" y="51"/>
                  </a:cubicBezTo>
                  <a:cubicBezTo>
                    <a:pt x="1802" y="52"/>
                    <a:pt x="1802" y="56"/>
                    <a:pt x="1801" y="57"/>
                  </a:cubicBezTo>
                  <a:cubicBezTo>
                    <a:pt x="1797" y="59"/>
                    <a:pt x="1793" y="53"/>
                    <a:pt x="1790" y="59"/>
                  </a:cubicBezTo>
                  <a:cubicBezTo>
                    <a:pt x="1791" y="60"/>
                    <a:pt x="1792" y="62"/>
                    <a:pt x="1793" y="62"/>
                  </a:cubicBezTo>
                  <a:cubicBezTo>
                    <a:pt x="1798" y="61"/>
                    <a:pt x="1803" y="60"/>
                    <a:pt x="1808" y="59"/>
                  </a:cubicBezTo>
                  <a:close/>
                  <a:moveTo>
                    <a:pt x="1766" y="66"/>
                  </a:moveTo>
                  <a:cubicBezTo>
                    <a:pt x="1769" y="66"/>
                    <a:pt x="1770" y="65"/>
                    <a:pt x="1772" y="68"/>
                  </a:cubicBezTo>
                  <a:cubicBezTo>
                    <a:pt x="1775" y="72"/>
                    <a:pt x="1783" y="66"/>
                    <a:pt x="1786" y="63"/>
                  </a:cubicBezTo>
                  <a:cubicBezTo>
                    <a:pt x="1789" y="59"/>
                    <a:pt x="1782" y="54"/>
                    <a:pt x="1778" y="55"/>
                  </a:cubicBezTo>
                  <a:cubicBezTo>
                    <a:pt x="1773" y="56"/>
                    <a:pt x="1768" y="58"/>
                    <a:pt x="1762" y="61"/>
                  </a:cubicBezTo>
                  <a:cubicBezTo>
                    <a:pt x="1763" y="63"/>
                    <a:pt x="1763" y="66"/>
                    <a:pt x="1766" y="66"/>
                  </a:cubicBezTo>
                  <a:close/>
                  <a:moveTo>
                    <a:pt x="2074" y="112"/>
                  </a:moveTo>
                  <a:cubicBezTo>
                    <a:pt x="2079" y="118"/>
                    <a:pt x="2089" y="111"/>
                    <a:pt x="2094" y="109"/>
                  </a:cubicBezTo>
                  <a:cubicBezTo>
                    <a:pt x="2096" y="108"/>
                    <a:pt x="2099" y="111"/>
                    <a:pt x="2101" y="111"/>
                  </a:cubicBezTo>
                  <a:cubicBezTo>
                    <a:pt x="2106" y="110"/>
                    <a:pt x="2110" y="109"/>
                    <a:pt x="2115" y="109"/>
                  </a:cubicBezTo>
                  <a:cubicBezTo>
                    <a:pt x="2118" y="108"/>
                    <a:pt x="2119" y="107"/>
                    <a:pt x="2122" y="105"/>
                  </a:cubicBezTo>
                  <a:cubicBezTo>
                    <a:pt x="2124" y="103"/>
                    <a:pt x="2120" y="98"/>
                    <a:pt x="2118" y="98"/>
                  </a:cubicBezTo>
                  <a:cubicBezTo>
                    <a:pt x="2114" y="97"/>
                    <a:pt x="2113" y="96"/>
                    <a:pt x="2110" y="92"/>
                  </a:cubicBezTo>
                  <a:cubicBezTo>
                    <a:pt x="2109" y="90"/>
                    <a:pt x="2103" y="92"/>
                    <a:pt x="2101" y="92"/>
                  </a:cubicBezTo>
                  <a:cubicBezTo>
                    <a:pt x="2102" y="91"/>
                    <a:pt x="2104" y="90"/>
                    <a:pt x="2105" y="89"/>
                  </a:cubicBezTo>
                  <a:cubicBezTo>
                    <a:pt x="2099" y="86"/>
                    <a:pt x="2094" y="86"/>
                    <a:pt x="2090" y="91"/>
                  </a:cubicBezTo>
                  <a:cubicBezTo>
                    <a:pt x="2085" y="96"/>
                    <a:pt x="2082" y="102"/>
                    <a:pt x="2078" y="108"/>
                  </a:cubicBezTo>
                  <a:cubicBezTo>
                    <a:pt x="2077" y="109"/>
                    <a:pt x="2076" y="111"/>
                    <a:pt x="2074" y="112"/>
                  </a:cubicBezTo>
                  <a:close/>
                  <a:moveTo>
                    <a:pt x="2016" y="82"/>
                  </a:moveTo>
                  <a:cubicBezTo>
                    <a:pt x="2020" y="82"/>
                    <a:pt x="2029" y="79"/>
                    <a:pt x="2032" y="83"/>
                  </a:cubicBezTo>
                  <a:cubicBezTo>
                    <a:pt x="2036" y="88"/>
                    <a:pt x="2038" y="95"/>
                    <a:pt x="2044" y="94"/>
                  </a:cubicBezTo>
                  <a:cubicBezTo>
                    <a:pt x="2052" y="94"/>
                    <a:pt x="2056" y="93"/>
                    <a:pt x="2063" y="96"/>
                  </a:cubicBezTo>
                  <a:cubicBezTo>
                    <a:pt x="2069" y="98"/>
                    <a:pt x="2072" y="97"/>
                    <a:pt x="2078" y="95"/>
                  </a:cubicBezTo>
                  <a:cubicBezTo>
                    <a:pt x="2078" y="93"/>
                    <a:pt x="2076" y="89"/>
                    <a:pt x="2076" y="86"/>
                  </a:cubicBezTo>
                  <a:cubicBezTo>
                    <a:pt x="2077" y="84"/>
                    <a:pt x="2080" y="80"/>
                    <a:pt x="2077" y="79"/>
                  </a:cubicBezTo>
                  <a:cubicBezTo>
                    <a:pt x="2071" y="75"/>
                    <a:pt x="2068" y="78"/>
                    <a:pt x="2062" y="81"/>
                  </a:cubicBezTo>
                  <a:cubicBezTo>
                    <a:pt x="2064" y="78"/>
                    <a:pt x="2066" y="76"/>
                    <a:pt x="2068" y="74"/>
                  </a:cubicBezTo>
                  <a:cubicBezTo>
                    <a:pt x="2065" y="73"/>
                    <a:pt x="2058" y="73"/>
                    <a:pt x="2057" y="70"/>
                  </a:cubicBezTo>
                  <a:cubicBezTo>
                    <a:pt x="2056" y="62"/>
                    <a:pt x="2056" y="63"/>
                    <a:pt x="2062" y="61"/>
                  </a:cubicBezTo>
                  <a:cubicBezTo>
                    <a:pt x="2058" y="58"/>
                    <a:pt x="2050" y="49"/>
                    <a:pt x="2045" y="49"/>
                  </a:cubicBezTo>
                  <a:cubicBezTo>
                    <a:pt x="2039" y="49"/>
                    <a:pt x="2043" y="52"/>
                    <a:pt x="2040" y="54"/>
                  </a:cubicBezTo>
                  <a:cubicBezTo>
                    <a:pt x="2036" y="55"/>
                    <a:pt x="2032" y="56"/>
                    <a:pt x="2028" y="57"/>
                  </a:cubicBezTo>
                  <a:cubicBezTo>
                    <a:pt x="2023" y="59"/>
                    <a:pt x="2024" y="60"/>
                    <a:pt x="2023" y="65"/>
                  </a:cubicBezTo>
                  <a:cubicBezTo>
                    <a:pt x="2022" y="67"/>
                    <a:pt x="2015" y="67"/>
                    <a:pt x="2014" y="68"/>
                  </a:cubicBezTo>
                  <a:cubicBezTo>
                    <a:pt x="2012" y="68"/>
                    <a:pt x="2010" y="75"/>
                    <a:pt x="2009" y="77"/>
                  </a:cubicBezTo>
                  <a:cubicBezTo>
                    <a:pt x="2009" y="78"/>
                    <a:pt x="2015" y="82"/>
                    <a:pt x="2016" y="82"/>
                  </a:cubicBezTo>
                  <a:close/>
                  <a:moveTo>
                    <a:pt x="2700" y="234"/>
                  </a:moveTo>
                  <a:cubicBezTo>
                    <a:pt x="2702" y="234"/>
                    <a:pt x="2703" y="235"/>
                    <a:pt x="2705" y="235"/>
                  </a:cubicBezTo>
                  <a:cubicBezTo>
                    <a:pt x="2712" y="233"/>
                    <a:pt x="2717" y="234"/>
                    <a:pt x="2722" y="228"/>
                  </a:cubicBezTo>
                  <a:cubicBezTo>
                    <a:pt x="2719" y="226"/>
                    <a:pt x="2717" y="223"/>
                    <a:pt x="2714" y="223"/>
                  </a:cubicBezTo>
                  <a:cubicBezTo>
                    <a:pt x="2709" y="222"/>
                    <a:pt x="2704" y="222"/>
                    <a:pt x="2699" y="222"/>
                  </a:cubicBezTo>
                  <a:cubicBezTo>
                    <a:pt x="2696" y="222"/>
                    <a:pt x="2691" y="225"/>
                    <a:pt x="2688" y="227"/>
                  </a:cubicBezTo>
                  <a:cubicBezTo>
                    <a:pt x="2687" y="227"/>
                    <a:pt x="2690" y="236"/>
                    <a:pt x="2690" y="237"/>
                  </a:cubicBezTo>
                  <a:cubicBezTo>
                    <a:pt x="2693" y="236"/>
                    <a:pt x="2696" y="235"/>
                    <a:pt x="2700" y="234"/>
                  </a:cubicBezTo>
                  <a:close/>
                  <a:moveTo>
                    <a:pt x="1429" y="259"/>
                  </a:moveTo>
                  <a:cubicBezTo>
                    <a:pt x="1427" y="260"/>
                    <a:pt x="1423" y="260"/>
                    <a:pt x="1424" y="264"/>
                  </a:cubicBezTo>
                  <a:cubicBezTo>
                    <a:pt x="1426" y="263"/>
                    <a:pt x="1427" y="262"/>
                    <a:pt x="1429" y="260"/>
                  </a:cubicBezTo>
                  <a:cubicBezTo>
                    <a:pt x="1429" y="260"/>
                    <a:pt x="1429" y="259"/>
                    <a:pt x="1429" y="259"/>
                  </a:cubicBezTo>
                  <a:close/>
                  <a:moveTo>
                    <a:pt x="1409" y="276"/>
                  </a:moveTo>
                  <a:cubicBezTo>
                    <a:pt x="1411" y="276"/>
                    <a:pt x="1413" y="275"/>
                    <a:pt x="1414" y="273"/>
                  </a:cubicBezTo>
                  <a:cubicBezTo>
                    <a:pt x="1412" y="272"/>
                    <a:pt x="1411" y="272"/>
                    <a:pt x="1409" y="274"/>
                  </a:cubicBezTo>
                  <a:cubicBezTo>
                    <a:pt x="1409" y="274"/>
                    <a:pt x="1409" y="275"/>
                    <a:pt x="1409" y="276"/>
                  </a:cubicBezTo>
                  <a:close/>
                  <a:moveTo>
                    <a:pt x="1420" y="262"/>
                  </a:moveTo>
                  <a:cubicBezTo>
                    <a:pt x="1419" y="264"/>
                    <a:pt x="1417" y="266"/>
                    <a:pt x="1415" y="268"/>
                  </a:cubicBezTo>
                  <a:cubicBezTo>
                    <a:pt x="1417" y="268"/>
                    <a:pt x="1419" y="269"/>
                    <a:pt x="1420" y="269"/>
                  </a:cubicBezTo>
                  <a:cubicBezTo>
                    <a:pt x="1424" y="267"/>
                    <a:pt x="1423" y="265"/>
                    <a:pt x="1420" y="262"/>
                  </a:cubicBezTo>
                  <a:close/>
                  <a:moveTo>
                    <a:pt x="1279" y="401"/>
                  </a:moveTo>
                  <a:cubicBezTo>
                    <a:pt x="1281" y="401"/>
                    <a:pt x="1281" y="401"/>
                    <a:pt x="1283" y="400"/>
                  </a:cubicBezTo>
                  <a:cubicBezTo>
                    <a:pt x="1281" y="400"/>
                    <a:pt x="1281" y="399"/>
                    <a:pt x="1279" y="400"/>
                  </a:cubicBezTo>
                  <a:cubicBezTo>
                    <a:pt x="1280" y="399"/>
                    <a:pt x="1280" y="399"/>
                    <a:pt x="1281" y="399"/>
                  </a:cubicBezTo>
                  <a:cubicBezTo>
                    <a:pt x="1278" y="397"/>
                    <a:pt x="1277" y="400"/>
                    <a:pt x="1277" y="401"/>
                  </a:cubicBezTo>
                  <a:cubicBezTo>
                    <a:pt x="1278" y="401"/>
                    <a:pt x="1278" y="402"/>
                    <a:pt x="1278" y="402"/>
                  </a:cubicBezTo>
                  <a:cubicBezTo>
                    <a:pt x="1279" y="402"/>
                    <a:pt x="1279" y="401"/>
                    <a:pt x="1279" y="401"/>
                  </a:cubicBezTo>
                  <a:close/>
                  <a:moveTo>
                    <a:pt x="1482" y="240"/>
                  </a:moveTo>
                  <a:cubicBezTo>
                    <a:pt x="1483" y="238"/>
                    <a:pt x="1485" y="237"/>
                    <a:pt x="1486" y="235"/>
                  </a:cubicBezTo>
                  <a:cubicBezTo>
                    <a:pt x="1483" y="236"/>
                    <a:pt x="1483" y="238"/>
                    <a:pt x="1480" y="237"/>
                  </a:cubicBezTo>
                  <a:cubicBezTo>
                    <a:pt x="1478" y="236"/>
                    <a:pt x="1476" y="236"/>
                    <a:pt x="1474" y="236"/>
                  </a:cubicBezTo>
                  <a:cubicBezTo>
                    <a:pt x="1475" y="241"/>
                    <a:pt x="1478" y="240"/>
                    <a:pt x="1482" y="240"/>
                  </a:cubicBezTo>
                  <a:close/>
                  <a:moveTo>
                    <a:pt x="1257" y="439"/>
                  </a:moveTo>
                  <a:cubicBezTo>
                    <a:pt x="1258" y="438"/>
                    <a:pt x="1259" y="437"/>
                    <a:pt x="1259" y="435"/>
                  </a:cubicBezTo>
                  <a:cubicBezTo>
                    <a:pt x="1258" y="435"/>
                    <a:pt x="1256" y="436"/>
                    <a:pt x="1257" y="439"/>
                  </a:cubicBezTo>
                  <a:close/>
                  <a:moveTo>
                    <a:pt x="1421" y="270"/>
                  </a:moveTo>
                  <a:cubicBezTo>
                    <a:pt x="1418" y="270"/>
                    <a:pt x="1415" y="269"/>
                    <a:pt x="1415" y="274"/>
                  </a:cubicBezTo>
                  <a:cubicBezTo>
                    <a:pt x="1417" y="273"/>
                    <a:pt x="1419" y="272"/>
                    <a:pt x="1421" y="270"/>
                  </a:cubicBezTo>
                  <a:close/>
                  <a:moveTo>
                    <a:pt x="1262" y="440"/>
                  </a:moveTo>
                  <a:cubicBezTo>
                    <a:pt x="1262" y="441"/>
                    <a:pt x="1263" y="442"/>
                    <a:pt x="1264" y="443"/>
                  </a:cubicBezTo>
                  <a:cubicBezTo>
                    <a:pt x="1265" y="442"/>
                    <a:pt x="1264" y="440"/>
                    <a:pt x="1262" y="440"/>
                  </a:cubicBezTo>
                  <a:close/>
                  <a:moveTo>
                    <a:pt x="1260" y="420"/>
                  </a:moveTo>
                  <a:cubicBezTo>
                    <a:pt x="1260" y="420"/>
                    <a:pt x="1260" y="420"/>
                    <a:pt x="1259" y="420"/>
                  </a:cubicBezTo>
                  <a:cubicBezTo>
                    <a:pt x="1260" y="421"/>
                    <a:pt x="1260" y="421"/>
                    <a:pt x="1261" y="421"/>
                  </a:cubicBezTo>
                  <a:cubicBezTo>
                    <a:pt x="1259" y="422"/>
                    <a:pt x="1259" y="424"/>
                    <a:pt x="1258" y="426"/>
                  </a:cubicBezTo>
                  <a:cubicBezTo>
                    <a:pt x="1258" y="427"/>
                    <a:pt x="1255" y="428"/>
                    <a:pt x="1254" y="430"/>
                  </a:cubicBezTo>
                  <a:cubicBezTo>
                    <a:pt x="1258" y="430"/>
                    <a:pt x="1258" y="432"/>
                    <a:pt x="1255" y="432"/>
                  </a:cubicBezTo>
                  <a:cubicBezTo>
                    <a:pt x="1257" y="434"/>
                    <a:pt x="1262" y="432"/>
                    <a:pt x="1257" y="429"/>
                  </a:cubicBezTo>
                  <a:cubicBezTo>
                    <a:pt x="1260" y="431"/>
                    <a:pt x="1262" y="429"/>
                    <a:pt x="1264" y="427"/>
                  </a:cubicBezTo>
                  <a:cubicBezTo>
                    <a:pt x="1264" y="427"/>
                    <a:pt x="1264" y="427"/>
                    <a:pt x="1264" y="428"/>
                  </a:cubicBezTo>
                  <a:cubicBezTo>
                    <a:pt x="1261" y="429"/>
                    <a:pt x="1261" y="433"/>
                    <a:pt x="1260" y="436"/>
                  </a:cubicBezTo>
                  <a:cubicBezTo>
                    <a:pt x="1259" y="439"/>
                    <a:pt x="1261" y="439"/>
                    <a:pt x="1260" y="442"/>
                  </a:cubicBezTo>
                  <a:cubicBezTo>
                    <a:pt x="1259" y="443"/>
                    <a:pt x="1258" y="444"/>
                    <a:pt x="1259" y="445"/>
                  </a:cubicBezTo>
                  <a:cubicBezTo>
                    <a:pt x="1262" y="447"/>
                    <a:pt x="1261" y="442"/>
                    <a:pt x="1261" y="440"/>
                  </a:cubicBezTo>
                  <a:cubicBezTo>
                    <a:pt x="1262" y="438"/>
                    <a:pt x="1261" y="435"/>
                    <a:pt x="1265" y="433"/>
                  </a:cubicBezTo>
                  <a:cubicBezTo>
                    <a:pt x="1261" y="436"/>
                    <a:pt x="1264" y="440"/>
                    <a:pt x="1267" y="434"/>
                  </a:cubicBezTo>
                  <a:cubicBezTo>
                    <a:pt x="1267" y="435"/>
                    <a:pt x="1267" y="436"/>
                    <a:pt x="1268" y="437"/>
                  </a:cubicBezTo>
                  <a:cubicBezTo>
                    <a:pt x="1265" y="437"/>
                    <a:pt x="1266" y="438"/>
                    <a:pt x="1266" y="440"/>
                  </a:cubicBezTo>
                  <a:cubicBezTo>
                    <a:pt x="1267" y="443"/>
                    <a:pt x="1267" y="442"/>
                    <a:pt x="1266" y="446"/>
                  </a:cubicBezTo>
                  <a:cubicBezTo>
                    <a:pt x="1265" y="449"/>
                    <a:pt x="1262" y="450"/>
                    <a:pt x="1266" y="453"/>
                  </a:cubicBezTo>
                  <a:cubicBezTo>
                    <a:pt x="1266" y="452"/>
                    <a:pt x="1266" y="451"/>
                    <a:pt x="1266" y="450"/>
                  </a:cubicBezTo>
                  <a:cubicBezTo>
                    <a:pt x="1268" y="451"/>
                    <a:pt x="1271" y="453"/>
                    <a:pt x="1269" y="450"/>
                  </a:cubicBezTo>
                  <a:cubicBezTo>
                    <a:pt x="1272" y="452"/>
                    <a:pt x="1276" y="448"/>
                    <a:pt x="1280" y="449"/>
                  </a:cubicBezTo>
                  <a:cubicBezTo>
                    <a:pt x="1273" y="450"/>
                    <a:pt x="1277" y="461"/>
                    <a:pt x="1281" y="458"/>
                  </a:cubicBezTo>
                  <a:cubicBezTo>
                    <a:pt x="1279" y="461"/>
                    <a:pt x="1280" y="467"/>
                    <a:pt x="1282" y="468"/>
                  </a:cubicBezTo>
                  <a:cubicBezTo>
                    <a:pt x="1281" y="469"/>
                    <a:pt x="1281" y="469"/>
                    <a:pt x="1281" y="469"/>
                  </a:cubicBezTo>
                  <a:cubicBezTo>
                    <a:pt x="1280" y="467"/>
                    <a:pt x="1280" y="468"/>
                    <a:pt x="1279" y="467"/>
                  </a:cubicBezTo>
                  <a:cubicBezTo>
                    <a:pt x="1279" y="468"/>
                    <a:pt x="1279" y="468"/>
                    <a:pt x="1279" y="469"/>
                  </a:cubicBezTo>
                  <a:cubicBezTo>
                    <a:pt x="1277" y="469"/>
                    <a:pt x="1274" y="467"/>
                    <a:pt x="1272" y="469"/>
                  </a:cubicBezTo>
                  <a:cubicBezTo>
                    <a:pt x="1272" y="467"/>
                    <a:pt x="1270" y="467"/>
                    <a:pt x="1268" y="467"/>
                  </a:cubicBezTo>
                  <a:cubicBezTo>
                    <a:pt x="1271" y="470"/>
                    <a:pt x="1269" y="472"/>
                    <a:pt x="1267" y="474"/>
                  </a:cubicBezTo>
                  <a:cubicBezTo>
                    <a:pt x="1268" y="474"/>
                    <a:pt x="1270" y="473"/>
                    <a:pt x="1272" y="473"/>
                  </a:cubicBezTo>
                  <a:cubicBezTo>
                    <a:pt x="1271" y="476"/>
                    <a:pt x="1274" y="477"/>
                    <a:pt x="1271" y="481"/>
                  </a:cubicBezTo>
                  <a:cubicBezTo>
                    <a:pt x="1270" y="482"/>
                    <a:pt x="1265" y="483"/>
                    <a:pt x="1263" y="484"/>
                  </a:cubicBezTo>
                  <a:cubicBezTo>
                    <a:pt x="1263" y="485"/>
                    <a:pt x="1263" y="487"/>
                    <a:pt x="1263" y="486"/>
                  </a:cubicBezTo>
                  <a:cubicBezTo>
                    <a:pt x="1265" y="490"/>
                    <a:pt x="1268" y="485"/>
                    <a:pt x="1272" y="487"/>
                  </a:cubicBezTo>
                  <a:cubicBezTo>
                    <a:pt x="1271" y="487"/>
                    <a:pt x="1271" y="488"/>
                    <a:pt x="1270" y="488"/>
                  </a:cubicBezTo>
                  <a:cubicBezTo>
                    <a:pt x="1272" y="488"/>
                    <a:pt x="1276" y="490"/>
                    <a:pt x="1276" y="490"/>
                  </a:cubicBezTo>
                  <a:cubicBezTo>
                    <a:pt x="1279" y="489"/>
                    <a:pt x="1281" y="488"/>
                    <a:pt x="1284" y="487"/>
                  </a:cubicBezTo>
                  <a:cubicBezTo>
                    <a:pt x="1282" y="489"/>
                    <a:pt x="1281" y="491"/>
                    <a:pt x="1280" y="493"/>
                  </a:cubicBezTo>
                  <a:cubicBezTo>
                    <a:pt x="1275" y="492"/>
                    <a:pt x="1270" y="490"/>
                    <a:pt x="1269" y="496"/>
                  </a:cubicBezTo>
                  <a:cubicBezTo>
                    <a:pt x="1268" y="500"/>
                    <a:pt x="1262" y="502"/>
                    <a:pt x="1260" y="505"/>
                  </a:cubicBezTo>
                  <a:cubicBezTo>
                    <a:pt x="1264" y="508"/>
                    <a:pt x="1269" y="499"/>
                    <a:pt x="1275" y="504"/>
                  </a:cubicBezTo>
                  <a:cubicBezTo>
                    <a:pt x="1278" y="495"/>
                    <a:pt x="1280" y="502"/>
                    <a:pt x="1286" y="499"/>
                  </a:cubicBezTo>
                  <a:cubicBezTo>
                    <a:pt x="1288" y="498"/>
                    <a:pt x="1291" y="495"/>
                    <a:pt x="1293" y="495"/>
                  </a:cubicBezTo>
                  <a:cubicBezTo>
                    <a:pt x="1296" y="496"/>
                    <a:pt x="1297" y="498"/>
                    <a:pt x="1299" y="498"/>
                  </a:cubicBezTo>
                  <a:cubicBezTo>
                    <a:pt x="1305" y="496"/>
                    <a:pt x="1308" y="497"/>
                    <a:pt x="1313" y="494"/>
                  </a:cubicBezTo>
                  <a:cubicBezTo>
                    <a:pt x="1320" y="492"/>
                    <a:pt x="1310" y="489"/>
                    <a:pt x="1308" y="489"/>
                  </a:cubicBezTo>
                  <a:cubicBezTo>
                    <a:pt x="1313" y="485"/>
                    <a:pt x="1316" y="483"/>
                    <a:pt x="1317" y="476"/>
                  </a:cubicBezTo>
                  <a:cubicBezTo>
                    <a:pt x="1318" y="469"/>
                    <a:pt x="1306" y="474"/>
                    <a:pt x="1305" y="473"/>
                  </a:cubicBezTo>
                  <a:cubicBezTo>
                    <a:pt x="1309" y="469"/>
                    <a:pt x="1302" y="463"/>
                    <a:pt x="1299" y="463"/>
                  </a:cubicBezTo>
                  <a:cubicBezTo>
                    <a:pt x="1301" y="463"/>
                    <a:pt x="1303" y="463"/>
                    <a:pt x="1304" y="465"/>
                  </a:cubicBezTo>
                  <a:cubicBezTo>
                    <a:pt x="1303" y="456"/>
                    <a:pt x="1295" y="455"/>
                    <a:pt x="1293" y="448"/>
                  </a:cubicBezTo>
                  <a:cubicBezTo>
                    <a:pt x="1290" y="438"/>
                    <a:pt x="1286" y="437"/>
                    <a:pt x="1277" y="436"/>
                  </a:cubicBezTo>
                  <a:cubicBezTo>
                    <a:pt x="1279" y="434"/>
                    <a:pt x="1281" y="433"/>
                    <a:pt x="1283" y="434"/>
                  </a:cubicBezTo>
                  <a:cubicBezTo>
                    <a:pt x="1280" y="428"/>
                    <a:pt x="1292" y="422"/>
                    <a:pt x="1289" y="417"/>
                  </a:cubicBezTo>
                  <a:cubicBezTo>
                    <a:pt x="1287" y="414"/>
                    <a:pt x="1273" y="415"/>
                    <a:pt x="1271" y="419"/>
                  </a:cubicBezTo>
                  <a:cubicBezTo>
                    <a:pt x="1271" y="418"/>
                    <a:pt x="1271" y="418"/>
                    <a:pt x="1271" y="418"/>
                  </a:cubicBezTo>
                  <a:cubicBezTo>
                    <a:pt x="1272" y="417"/>
                    <a:pt x="1272" y="415"/>
                    <a:pt x="1273" y="415"/>
                  </a:cubicBezTo>
                  <a:cubicBezTo>
                    <a:pt x="1272" y="414"/>
                    <a:pt x="1271" y="414"/>
                    <a:pt x="1270" y="413"/>
                  </a:cubicBezTo>
                  <a:cubicBezTo>
                    <a:pt x="1271" y="414"/>
                    <a:pt x="1271" y="413"/>
                    <a:pt x="1272" y="414"/>
                  </a:cubicBezTo>
                  <a:cubicBezTo>
                    <a:pt x="1273" y="410"/>
                    <a:pt x="1279" y="409"/>
                    <a:pt x="1280" y="404"/>
                  </a:cubicBezTo>
                  <a:cubicBezTo>
                    <a:pt x="1277" y="403"/>
                    <a:pt x="1272" y="404"/>
                    <a:pt x="1269" y="406"/>
                  </a:cubicBezTo>
                  <a:cubicBezTo>
                    <a:pt x="1268" y="405"/>
                    <a:pt x="1269" y="405"/>
                    <a:pt x="1267" y="406"/>
                  </a:cubicBezTo>
                  <a:cubicBezTo>
                    <a:pt x="1266" y="403"/>
                    <a:pt x="1263" y="406"/>
                    <a:pt x="1265" y="409"/>
                  </a:cubicBezTo>
                  <a:cubicBezTo>
                    <a:pt x="1264" y="409"/>
                    <a:pt x="1263" y="409"/>
                    <a:pt x="1262" y="409"/>
                  </a:cubicBezTo>
                  <a:cubicBezTo>
                    <a:pt x="1262" y="410"/>
                    <a:pt x="1262" y="410"/>
                    <a:pt x="1261" y="411"/>
                  </a:cubicBezTo>
                  <a:cubicBezTo>
                    <a:pt x="1263" y="412"/>
                    <a:pt x="1263" y="413"/>
                    <a:pt x="1264" y="414"/>
                  </a:cubicBezTo>
                  <a:cubicBezTo>
                    <a:pt x="1263" y="413"/>
                    <a:pt x="1261" y="413"/>
                    <a:pt x="1259" y="414"/>
                  </a:cubicBezTo>
                  <a:cubicBezTo>
                    <a:pt x="1260" y="415"/>
                    <a:pt x="1260" y="417"/>
                    <a:pt x="1260" y="418"/>
                  </a:cubicBezTo>
                  <a:cubicBezTo>
                    <a:pt x="1260" y="418"/>
                    <a:pt x="1259" y="418"/>
                    <a:pt x="1258" y="417"/>
                  </a:cubicBezTo>
                  <a:cubicBezTo>
                    <a:pt x="1258" y="419"/>
                    <a:pt x="1259" y="419"/>
                    <a:pt x="1260" y="420"/>
                  </a:cubicBezTo>
                  <a:close/>
                  <a:moveTo>
                    <a:pt x="1270" y="455"/>
                  </a:moveTo>
                  <a:cubicBezTo>
                    <a:pt x="1268" y="456"/>
                    <a:pt x="1267" y="457"/>
                    <a:pt x="1267" y="459"/>
                  </a:cubicBezTo>
                  <a:cubicBezTo>
                    <a:pt x="1267" y="459"/>
                    <a:pt x="1268" y="460"/>
                    <a:pt x="1268" y="460"/>
                  </a:cubicBezTo>
                  <a:cubicBezTo>
                    <a:pt x="1270" y="458"/>
                    <a:pt x="1271" y="457"/>
                    <a:pt x="1270" y="455"/>
                  </a:cubicBezTo>
                  <a:close/>
                  <a:moveTo>
                    <a:pt x="1434" y="268"/>
                  </a:moveTo>
                  <a:cubicBezTo>
                    <a:pt x="1437" y="264"/>
                    <a:pt x="1440" y="261"/>
                    <a:pt x="1443" y="258"/>
                  </a:cubicBezTo>
                  <a:cubicBezTo>
                    <a:pt x="1440" y="260"/>
                    <a:pt x="1438" y="262"/>
                    <a:pt x="1436" y="263"/>
                  </a:cubicBezTo>
                  <a:cubicBezTo>
                    <a:pt x="1434" y="263"/>
                    <a:pt x="1433" y="265"/>
                    <a:pt x="1434" y="268"/>
                  </a:cubicBezTo>
                  <a:close/>
                  <a:moveTo>
                    <a:pt x="1449" y="249"/>
                  </a:moveTo>
                  <a:cubicBezTo>
                    <a:pt x="1448" y="251"/>
                    <a:pt x="1446" y="252"/>
                    <a:pt x="1444" y="254"/>
                  </a:cubicBezTo>
                  <a:cubicBezTo>
                    <a:pt x="1446" y="254"/>
                    <a:pt x="1448" y="254"/>
                    <a:pt x="1449" y="254"/>
                  </a:cubicBezTo>
                  <a:cubicBezTo>
                    <a:pt x="1451" y="252"/>
                    <a:pt x="1453" y="250"/>
                    <a:pt x="1449" y="249"/>
                  </a:cubicBezTo>
                  <a:close/>
                  <a:moveTo>
                    <a:pt x="1439" y="254"/>
                  </a:moveTo>
                  <a:cubicBezTo>
                    <a:pt x="1435" y="256"/>
                    <a:pt x="1435" y="255"/>
                    <a:pt x="1435" y="259"/>
                  </a:cubicBezTo>
                  <a:cubicBezTo>
                    <a:pt x="1434" y="265"/>
                    <a:pt x="1443" y="257"/>
                    <a:pt x="1445" y="256"/>
                  </a:cubicBezTo>
                  <a:cubicBezTo>
                    <a:pt x="1443" y="253"/>
                    <a:pt x="1441" y="254"/>
                    <a:pt x="1439" y="254"/>
                  </a:cubicBezTo>
                  <a:close/>
                  <a:moveTo>
                    <a:pt x="1457" y="247"/>
                  </a:moveTo>
                  <a:cubicBezTo>
                    <a:pt x="1454" y="246"/>
                    <a:pt x="1451" y="246"/>
                    <a:pt x="1450" y="249"/>
                  </a:cubicBezTo>
                  <a:cubicBezTo>
                    <a:pt x="1451" y="249"/>
                    <a:pt x="1452" y="250"/>
                    <a:pt x="1453" y="250"/>
                  </a:cubicBezTo>
                  <a:cubicBezTo>
                    <a:pt x="1454" y="250"/>
                    <a:pt x="1456" y="249"/>
                    <a:pt x="1457" y="247"/>
                  </a:cubicBezTo>
                  <a:close/>
                  <a:moveTo>
                    <a:pt x="1430" y="264"/>
                  </a:moveTo>
                  <a:cubicBezTo>
                    <a:pt x="1428" y="265"/>
                    <a:pt x="1429" y="268"/>
                    <a:pt x="1427" y="269"/>
                  </a:cubicBezTo>
                  <a:cubicBezTo>
                    <a:pt x="1427" y="267"/>
                    <a:pt x="1427" y="265"/>
                    <a:pt x="1428" y="263"/>
                  </a:cubicBezTo>
                  <a:cubicBezTo>
                    <a:pt x="1425" y="263"/>
                    <a:pt x="1424" y="265"/>
                    <a:pt x="1425" y="268"/>
                  </a:cubicBezTo>
                  <a:cubicBezTo>
                    <a:pt x="1424" y="268"/>
                    <a:pt x="1423" y="268"/>
                    <a:pt x="1423" y="268"/>
                  </a:cubicBezTo>
                  <a:cubicBezTo>
                    <a:pt x="1422" y="271"/>
                    <a:pt x="1423" y="270"/>
                    <a:pt x="1421" y="272"/>
                  </a:cubicBezTo>
                  <a:cubicBezTo>
                    <a:pt x="1424" y="272"/>
                    <a:pt x="1425" y="273"/>
                    <a:pt x="1427" y="271"/>
                  </a:cubicBezTo>
                  <a:cubicBezTo>
                    <a:pt x="1429" y="269"/>
                    <a:pt x="1430" y="268"/>
                    <a:pt x="1432" y="269"/>
                  </a:cubicBezTo>
                  <a:cubicBezTo>
                    <a:pt x="1433" y="267"/>
                    <a:pt x="1433" y="262"/>
                    <a:pt x="1430" y="264"/>
                  </a:cubicBezTo>
                  <a:close/>
                  <a:moveTo>
                    <a:pt x="1423" y="275"/>
                  </a:moveTo>
                  <a:cubicBezTo>
                    <a:pt x="1423" y="279"/>
                    <a:pt x="1421" y="280"/>
                    <a:pt x="1418" y="280"/>
                  </a:cubicBezTo>
                  <a:cubicBezTo>
                    <a:pt x="1419" y="281"/>
                    <a:pt x="1419" y="281"/>
                    <a:pt x="1420" y="282"/>
                  </a:cubicBezTo>
                  <a:cubicBezTo>
                    <a:pt x="1420" y="283"/>
                    <a:pt x="1419" y="284"/>
                    <a:pt x="1419" y="285"/>
                  </a:cubicBezTo>
                  <a:cubicBezTo>
                    <a:pt x="1422" y="281"/>
                    <a:pt x="1424" y="280"/>
                    <a:pt x="1423" y="275"/>
                  </a:cubicBezTo>
                  <a:close/>
                  <a:moveTo>
                    <a:pt x="1426" y="274"/>
                  </a:moveTo>
                  <a:cubicBezTo>
                    <a:pt x="1426" y="274"/>
                    <a:pt x="1425" y="274"/>
                    <a:pt x="1424" y="274"/>
                  </a:cubicBezTo>
                  <a:cubicBezTo>
                    <a:pt x="1424" y="275"/>
                    <a:pt x="1424" y="277"/>
                    <a:pt x="1424" y="278"/>
                  </a:cubicBezTo>
                  <a:cubicBezTo>
                    <a:pt x="1427" y="275"/>
                    <a:pt x="1429" y="273"/>
                    <a:pt x="1431" y="270"/>
                  </a:cubicBezTo>
                  <a:cubicBezTo>
                    <a:pt x="1429" y="270"/>
                    <a:pt x="1427" y="272"/>
                    <a:pt x="1426" y="274"/>
                  </a:cubicBezTo>
                  <a:close/>
                  <a:moveTo>
                    <a:pt x="1462" y="249"/>
                  </a:moveTo>
                  <a:cubicBezTo>
                    <a:pt x="1459" y="246"/>
                    <a:pt x="1453" y="250"/>
                    <a:pt x="1451" y="253"/>
                  </a:cubicBezTo>
                  <a:cubicBezTo>
                    <a:pt x="1452" y="253"/>
                    <a:pt x="1454" y="252"/>
                    <a:pt x="1456" y="252"/>
                  </a:cubicBezTo>
                  <a:cubicBezTo>
                    <a:pt x="1458" y="251"/>
                    <a:pt x="1460" y="250"/>
                    <a:pt x="1462" y="249"/>
                  </a:cubicBezTo>
                  <a:close/>
                  <a:moveTo>
                    <a:pt x="1465" y="244"/>
                  </a:moveTo>
                  <a:cubicBezTo>
                    <a:pt x="1464" y="244"/>
                    <a:pt x="1463" y="244"/>
                    <a:pt x="1462" y="244"/>
                  </a:cubicBezTo>
                  <a:cubicBezTo>
                    <a:pt x="1462" y="245"/>
                    <a:pt x="1462" y="246"/>
                    <a:pt x="1462" y="247"/>
                  </a:cubicBezTo>
                  <a:cubicBezTo>
                    <a:pt x="1465" y="248"/>
                    <a:pt x="1466" y="247"/>
                    <a:pt x="1465" y="244"/>
                  </a:cubicBezTo>
                  <a:close/>
                  <a:moveTo>
                    <a:pt x="1850" y="192"/>
                  </a:moveTo>
                  <a:cubicBezTo>
                    <a:pt x="1845" y="193"/>
                    <a:pt x="1847" y="195"/>
                    <a:pt x="1846" y="200"/>
                  </a:cubicBezTo>
                  <a:cubicBezTo>
                    <a:pt x="1850" y="199"/>
                    <a:pt x="1855" y="198"/>
                    <a:pt x="1859" y="198"/>
                  </a:cubicBezTo>
                  <a:cubicBezTo>
                    <a:pt x="1858" y="193"/>
                    <a:pt x="1854" y="192"/>
                    <a:pt x="1850" y="192"/>
                  </a:cubicBezTo>
                  <a:close/>
                  <a:moveTo>
                    <a:pt x="2309" y="678"/>
                  </a:moveTo>
                  <a:cubicBezTo>
                    <a:pt x="2309" y="680"/>
                    <a:pt x="2309" y="682"/>
                    <a:pt x="2310" y="684"/>
                  </a:cubicBezTo>
                  <a:cubicBezTo>
                    <a:pt x="2315" y="685"/>
                    <a:pt x="2311" y="679"/>
                    <a:pt x="2314" y="679"/>
                  </a:cubicBezTo>
                  <a:cubicBezTo>
                    <a:pt x="2319" y="680"/>
                    <a:pt x="2316" y="685"/>
                    <a:pt x="2315" y="687"/>
                  </a:cubicBezTo>
                  <a:cubicBezTo>
                    <a:pt x="2313" y="691"/>
                    <a:pt x="2313" y="702"/>
                    <a:pt x="2319" y="698"/>
                  </a:cubicBezTo>
                  <a:cubicBezTo>
                    <a:pt x="2324" y="694"/>
                    <a:pt x="2325" y="688"/>
                    <a:pt x="2328" y="682"/>
                  </a:cubicBezTo>
                  <a:cubicBezTo>
                    <a:pt x="2329" y="680"/>
                    <a:pt x="2326" y="677"/>
                    <a:pt x="2326" y="676"/>
                  </a:cubicBezTo>
                  <a:cubicBezTo>
                    <a:pt x="2324" y="673"/>
                    <a:pt x="2322" y="676"/>
                    <a:pt x="2320" y="673"/>
                  </a:cubicBezTo>
                  <a:cubicBezTo>
                    <a:pt x="2324" y="669"/>
                    <a:pt x="2328" y="675"/>
                    <a:pt x="2330" y="667"/>
                  </a:cubicBezTo>
                  <a:cubicBezTo>
                    <a:pt x="2332" y="671"/>
                    <a:pt x="2334" y="669"/>
                    <a:pt x="2336" y="668"/>
                  </a:cubicBezTo>
                  <a:cubicBezTo>
                    <a:pt x="2338" y="667"/>
                    <a:pt x="2342" y="666"/>
                    <a:pt x="2342" y="665"/>
                  </a:cubicBezTo>
                  <a:cubicBezTo>
                    <a:pt x="2345" y="662"/>
                    <a:pt x="2351" y="664"/>
                    <a:pt x="2355" y="665"/>
                  </a:cubicBezTo>
                  <a:cubicBezTo>
                    <a:pt x="2349" y="670"/>
                    <a:pt x="2352" y="673"/>
                    <a:pt x="2357" y="677"/>
                  </a:cubicBezTo>
                  <a:cubicBezTo>
                    <a:pt x="2359" y="674"/>
                    <a:pt x="2361" y="668"/>
                    <a:pt x="2366" y="669"/>
                  </a:cubicBezTo>
                  <a:cubicBezTo>
                    <a:pt x="2363" y="666"/>
                    <a:pt x="2362" y="664"/>
                    <a:pt x="2365" y="661"/>
                  </a:cubicBezTo>
                  <a:cubicBezTo>
                    <a:pt x="2369" y="667"/>
                    <a:pt x="2376" y="665"/>
                    <a:pt x="2380" y="660"/>
                  </a:cubicBezTo>
                  <a:cubicBezTo>
                    <a:pt x="2381" y="661"/>
                    <a:pt x="2382" y="663"/>
                    <a:pt x="2382" y="665"/>
                  </a:cubicBezTo>
                  <a:cubicBezTo>
                    <a:pt x="2384" y="662"/>
                    <a:pt x="2386" y="659"/>
                    <a:pt x="2389" y="656"/>
                  </a:cubicBezTo>
                  <a:cubicBezTo>
                    <a:pt x="2388" y="658"/>
                    <a:pt x="2388" y="660"/>
                    <a:pt x="2388" y="662"/>
                  </a:cubicBezTo>
                  <a:cubicBezTo>
                    <a:pt x="2391" y="660"/>
                    <a:pt x="2392" y="657"/>
                    <a:pt x="2395" y="655"/>
                  </a:cubicBezTo>
                  <a:cubicBezTo>
                    <a:pt x="2396" y="655"/>
                    <a:pt x="2395" y="647"/>
                    <a:pt x="2395" y="645"/>
                  </a:cubicBezTo>
                  <a:cubicBezTo>
                    <a:pt x="2396" y="641"/>
                    <a:pt x="2398" y="641"/>
                    <a:pt x="2398" y="636"/>
                  </a:cubicBezTo>
                  <a:cubicBezTo>
                    <a:pt x="2398" y="632"/>
                    <a:pt x="2397" y="627"/>
                    <a:pt x="2402" y="629"/>
                  </a:cubicBezTo>
                  <a:cubicBezTo>
                    <a:pt x="2402" y="626"/>
                    <a:pt x="2401" y="624"/>
                    <a:pt x="2403" y="622"/>
                  </a:cubicBezTo>
                  <a:cubicBezTo>
                    <a:pt x="2406" y="620"/>
                    <a:pt x="2405" y="616"/>
                    <a:pt x="2405" y="613"/>
                  </a:cubicBezTo>
                  <a:cubicBezTo>
                    <a:pt x="2405" y="610"/>
                    <a:pt x="2403" y="607"/>
                    <a:pt x="2402" y="605"/>
                  </a:cubicBezTo>
                  <a:cubicBezTo>
                    <a:pt x="2400" y="602"/>
                    <a:pt x="2402" y="600"/>
                    <a:pt x="2402" y="597"/>
                  </a:cubicBezTo>
                  <a:cubicBezTo>
                    <a:pt x="2398" y="595"/>
                    <a:pt x="2396" y="598"/>
                    <a:pt x="2397" y="603"/>
                  </a:cubicBezTo>
                  <a:cubicBezTo>
                    <a:pt x="2394" y="594"/>
                    <a:pt x="2389" y="606"/>
                    <a:pt x="2388" y="609"/>
                  </a:cubicBezTo>
                  <a:cubicBezTo>
                    <a:pt x="2387" y="612"/>
                    <a:pt x="2390" y="613"/>
                    <a:pt x="2390" y="615"/>
                  </a:cubicBezTo>
                  <a:cubicBezTo>
                    <a:pt x="2389" y="619"/>
                    <a:pt x="2388" y="622"/>
                    <a:pt x="2386" y="626"/>
                  </a:cubicBezTo>
                  <a:cubicBezTo>
                    <a:pt x="2385" y="631"/>
                    <a:pt x="2381" y="636"/>
                    <a:pt x="2377" y="639"/>
                  </a:cubicBezTo>
                  <a:cubicBezTo>
                    <a:pt x="2374" y="640"/>
                    <a:pt x="2372" y="642"/>
                    <a:pt x="2368" y="642"/>
                  </a:cubicBezTo>
                  <a:cubicBezTo>
                    <a:pt x="2366" y="642"/>
                    <a:pt x="2369" y="637"/>
                    <a:pt x="2370" y="636"/>
                  </a:cubicBezTo>
                  <a:cubicBezTo>
                    <a:pt x="2366" y="637"/>
                    <a:pt x="2364" y="637"/>
                    <a:pt x="2364" y="642"/>
                  </a:cubicBezTo>
                  <a:cubicBezTo>
                    <a:pt x="2364" y="644"/>
                    <a:pt x="2360" y="647"/>
                    <a:pt x="2359" y="649"/>
                  </a:cubicBezTo>
                  <a:cubicBezTo>
                    <a:pt x="2357" y="652"/>
                    <a:pt x="2360" y="654"/>
                    <a:pt x="2357" y="655"/>
                  </a:cubicBezTo>
                  <a:cubicBezTo>
                    <a:pt x="2352" y="657"/>
                    <a:pt x="2354" y="653"/>
                    <a:pt x="2351" y="654"/>
                  </a:cubicBezTo>
                  <a:cubicBezTo>
                    <a:pt x="2346" y="654"/>
                    <a:pt x="2336" y="653"/>
                    <a:pt x="2333" y="658"/>
                  </a:cubicBezTo>
                  <a:cubicBezTo>
                    <a:pt x="2330" y="663"/>
                    <a:pt x="2325" y="666"/>
                    <a:pt x="2319" y="666"/>
                  </a:cubicBezTo>
                  <a:cubicBezTo>
                    <a:pt x="2321" y="673"/>
                    <a:pt x="2313" y="675"/>
                    <a:pt x="2309" y="678"/>
                  </a:cubicBezTo>
                  <a:close/>
                  <a:moveTo>
                    <a:pt x="2301" y="950"/>
                  </a:moveTo>
                  <a:cubicBezTo>
                    <a:pt x="2299" y="952"/>
                    <a:pt x="2295" y="955"/>
                    <a:pt x="2294" y="958"/>
                  </a:cubicBezTo>
                  <a:cubicBezTo>
                    <a:pt x="2291" y="962"/>
                    <a:pt x="2293" y="962"/>
                    <a:pt x="2293" y="966"/>
                  </a:cubicBezTo>
                  <a:cubicBezTo>
                    <a:pt x="2294" y="969"/>
                    <a:pt x="2294" y="972"/>
                    <a:pt x="2294" y="975"/>
                  </a:cubicBezTo>
                  <a:cubicBezTo>
                    <a:pt x="2294" y="977"/>
                    <a:pt x="2298" y="980"/>
                    <a:pt x="2300" y="981"/>
                  </a:cubicBezTo>
                  <a:cubicBezTo>
                    <a:pt x="2299" y="977"/>
                    <a:pt x="2298" y="969"/>
                    <a:pt x="2304" y="971"/>
                  </a:cubicBezTo>
                  <a:cubicBezTo>
                    <a:pt x="2303" y="971"/>
                    <a:pt x="2297" y="966"/>
                    <a:pt x="2300" y="965"/>
                  </a:cubicBezTo>
                  <a:cubicBezTo>
                    <a:pt x="2303" y="964"/>
                    <a:pt x="2304" y="960"/>
                    <a:pt x="2300" y="959"/>
                  </a:cubicBezTo>
                  <a:cubicBezTo>
                    <a:pt x="2300" y="958"/>
                    <a:pt x="2301" y="956"/>
                    <a:pt x="2302" y="955"/>
                  </a:cubicBezTo>
                  <a:cubicBezTo>
                    <a:pt x="2302" y="954"/>
                    <a:pt x="2301" y="952"/>
                    <a:pt x="2301" y="950"/>
                  </a:cubicBezTo>
                  <a:close/>
                  <a:moveTo>
                    <a:pt x="2475" y="1179"/>
                  </a:moveTo>
                  <a:cubicBezTo>
                    <a:pt x="2470" y="1175"/>
                    <a:pt x="2476" y="1170"/>
                    <a:pt x="2469" y="1167"/>
                  </a:cubicBezTo>
                  <a:cubicBezTo>
                    <a:pt x="2468" y="1167"/>
                    <a:pt x="2465" y="1172"/>
                    <a:pt x="2464" y="1169"/>
                  </a:cubicBezTo>
                  <a:cubicBezTo>
                    <a:pt x="2463" y="1166"/>
                    <a:pt x="2462" y="1162"/>
                    <a:pt x="2461" y="1159"/>
                  </a:cubicBezTo>
                  <a:cubicBezTo>
                    <a:pt x="2459" y="1153"/>
                    <a:pt x="2459" y="1150"/>
                    <a:pt x="2454" y="1147"/>
                  </a:cubicBezTo>
                  <a:cubicBezTo>
                    <a:pt x="2452" y="1145"/>
                    <a:pt x="2438" y="1139"/>
                    <a:pt x="2438" y="1137"/>
                  </a:cubicBezTo>
                  <a:cubicBezTo>
                    <a:pt x="2438" y="1131"/>
                    <a:pt x="2439" y="1124"/>
                    <a:pt x="2436" y="1120"/>
                  </a:cubicBezTo>
                  <a:cubicBezTo>
                    <a:pt x="2430" y="1114"/>
                    <a:pt x="2431" y="1111"/>
                    <a:pt x="2430" y="1103"/>
                  </a:cubicBezTo>
                  <a:cubicBezTo>
                    <a:pt x="2430" y="1098"/>
                    <a:pt x="2423" y="1095"/>
                    <a:pt x="2420" y="1098"/>
                  </a:cubicBezTo>
                  <a:cubicBezTo>
                    <a:pt x="2418" y="1085"/>
                    <a:pt x="2414" y="1076"/>
                    <a:pt x="2410" y="1065"/>
                  </a:cubicBezTo>
                  <a:cubicBezTo>
                    <a:pt x="2404" y="1066"/>
                    <a:pt x="2403" y="1077"/>
                    <a:pt x="2402" y="1082"/>
                  </a:cubicBezTo>
                  <a:cubicBezTo>
                    <a:pt x="2400" y="1088"/>
                    <a:pt x="2402" y="1094"/>
                    <a:pt x="2402" y="1100"/>
                  </a:cubicBezTo>
                  <a:cubicBezTo>
                    <a:pt x="2402" y="1107"/>
                    <a:pt x="2398" y="1130"/>
                    <a:pt x="2388" y="1126"/>
                  </a:cubicBezTo>
                  <a:cubicBezTo>
                    <a:pt x="2385" y="1125"/>
                    <a:pt x="2382" y="1119"/>
                    <a:pt x="2378" y="1117"/>
                  </a:cubicBezTo>
                  <a:cubicBezTo>
                    <a:pt x="2372" y="1113"/>
                    <a:pt x="2365" y="1109"/>
                    <a:pt x="2359" y="1105"/>
                  </a:cubicBezTo>
                  <a:cubicBezTo>
                    <a:pt x="2353" y="1102"/>
                    <a:pt x="2356" y="1100"/>
                    <a:pt x="2357" y="1092"/>
                  </a:cubicBezTo>
                  <a:cubicBezTo>
                    <a:pt x="2359" y="1086"/>
                    <a:pt x="2362" y="1083"/>
                    <a:pt x="2366" y="1079"/>
                  </a:cubicBezTo>
                  <a:cubicBezTo>
                    <a:pt x="2360" y="1073"/>
                    <a:pt x="2358" y="1073"/>
                    <a:pt x="2350" y="1072"/>
                  </a:cubicBezTo>
                  <a:cubicBezTo>
                    <a:pt x="2344" y="1071"/>
                    <a:pt x="2337" y="1070"/>
                    <a:pt x="2331" y="1070"/>
                  </a:cubicBezTo>
                  <a:cubicBezTo>
                    <a:pt x="2331" y="1073"/>
                    <a:pt x="2332" y="1076"/>
                    <a:pt x="2332" y="1079"/>
                  </a:cubicBezTo>
                  <a:cubicBezTo>
                    <a:pt x="2325" y="1078"/>
                    <a:pt x="2319" y="1074"/>
                    <a:pt x="2314" y="1081"/>
                  </a:cubicBezTo>
                  <a:cubicBezTo>
                    <a:pt x="2310" y="1087"/>
                    <a:pt x="2309" y="1093"/>
                    <a:pt x="2307" y="1101"/>
                  </a:cubicBezTo>
                  <a:cubicBezTo>
                    <a:pt x="2301" y="1098"/>
                    <a:pt x="2295" y="1095"/>
                    <a:pt x="2289" y="1092"/>
                  </a:cubicBezTo>
                  <a:cubicBezTo>
                    <a:pt x="2287" y="1090"/>
                    <a:pt x="2279" y="1099"/>
                    <a:pt x="2277" y="1100"/>
                  </a:cubicBezTo>
                  <a:cubicBezTo>
                    <a:pt x="2268" y="1109"/>
                    <a:pt x="2254" y="1116"/>
                    <a:pt x="2250" y="1129"/>
                  </a:cubicBezTo>
                  <a:cubicBezTo>
                    <a:pt x="2247" y="1135"/>
                    <a:pt x="2247" y="1141"/>
                    <a:pt x="2241" y="1142"/>
                  </a:cubicBezTo>
                  <a:cubicBezTo>
                    <a:pt x="2232" y="1144"/>
                    <a:pt x="2224" y="1146"/>
                    <a:pt x="2216" y="1148"/>
                  </a:cubicBezTo>
                  <a:cubicBezTo>
                    <a:pt x="2210" y="1149"/>
                    <a:pt x="2207" y="1152"/>
                    <a:pt x="2202" y="1155"/>
                  </a:cubicBezTo>
                  <a:cubicBezTo>
                    <a:pt x="2196" y="1160"/>
                    <a:pt x="2194" y="1161"/>
                    <a:pt x="2192" y="1169"/>
                  </a:cubicBezTo>
                  <a:cubicBezTo>
                    <a:pt x="2190" y="1167"/>
                    <a:pt x="2189" y="1164"/>
                    <a:pt x="2188" y="1161"/>
                  </a:cubicBezTo>
                  <a:cubicBezTo>
                    <a:pt x="2184" y="1172"/>
                    <a:pt x="2182" y="1180"/>
                    <a:pt x="2186" y="1191"/>
                  </a:cubicBezTo>
                  <a:cubicBezTo>
                    <a:pt x="2188" y="1197"/>
                    <a:pt x="2188" y="1198"/>
                    <a:pt x="2185" y="1204"/>
                  </a:cubicBezTo>
                  <a:cubicBezTo>
                    <a:pt x="2184" y="1209"/>
                    <a:pt x="2187" y="1212"/>
                    <a:pt x="2189" y="1216"/>
                  </a:cubicBezTo>
                  <a:cubicBezTo>
                    <a:pt x="2194" y="1227"/>
                    <a:pt x="2197" y="1237"/>
                    <a:pt x="2199" y="1248"/>
                  </a:cubicBezTo>
                  <a:cubicBezTo>
                    <a:pt x="2199" y="1252"/>
                    <a:pt x="2203" y="1264"/>
                    <a:pt x="2201" y="1267"/>
                  </a:cubicBezTo>
                  <a:cubicBezTo>
                    <a:pt x="2201" y="1269"/>
                    <a:pt x="2191" y="1274"/>
                    <a:pt x="2196" y="1278"/>
                  </a:cubicBezTo>
                  <a:cubicBezTo>
                    <a:pt x="2200" y="1280"/>
                    <a:pt x="2204" y="1286"/>
                    <a:pt x="2209" y="1286"/>
                  </a:cubicBezTo>
                  <a:cubicBezTo>
                    <a:pt x="2213" y="1286"/>
                    <a:pt x="2219" y="1287"/>
                    <a:pt x="2223" y="1284"/>
                  </a:cubicBezTo>
                  <a:cubicBezTo>
                    <a:pt x="2228" y="1279"/>
                    <a:pt x="2230" y="1277"/>
                    <a:pt x="2236" y="1276"/>
                  </a:cubicBezTo>
                  <a:cubicBezTo>
                    <a:pt x="2241" y="1275"/>
                    <a:pt x="2246" y="1275"/>
                    <a:pt x="2251" y="1275"/>
                  </a:cubicBezTo>
                  <a:cubicBezTo>
                    <a:pt x="2255" y="1274"/>
                    <a:pt x="2258" y="1274"/>
                    <a:pt x="2262" y="1274"/>
                  </a:cubicBezTo>
                  <a:cubicBezTo>
                    <a:pt x="2263" y="1274"/>
                    <a:pt x="2265" y="1269"/>
                    <a:pt x="2266" y="1268"/>
                  </a:cubicBezTo>
                  <a:cubicBezTo>
                    <a:pt x="2268" y="1264"/>
                    <a:pt x="2275" y="1262"/>
                    <a:pt x="2279" y="1260"/>
                  </a:cubicBezTo>
                  <a:cubicBezTo>
                    <a:pt x="2283" y="1258"/>
                    <a:pt x="2289" y="1261"/>
                    <a:pt x="2292" y="1259"/>
                  </a:cubicBezTo>
                  <a:cubicBezTo>
                    <a:pt x="2295" y="1257"/>
                    <a:pt x="2301" y="1252"/>
                    <a:pt x="2304" y="1252"/>
                  </a:cubicBezTo>
                  <a:cubicBezTo>
                    <a:pt x="2316" y="1254"/>
                    <a:pt x="2326" y="1255"/>
                    <a:pt x="2337" y="1259"/>
                  </a:cubicBezTo>
                  <a:cubicBezTo>
                    <a:pt x="2344" y="1262"/>
                    <a:pt x="2345" y="1263"/>
                    <a:pt x="2349" y="1270"/>
                  </a:cubicBezTo>
                  <a:cubicBezTo>
                    <a:pt x="2351" y="1275"/>
                    <a:pt x="2354" y="1279"/>
                    <a:pt x="2357" y="1283"/>
                  </a:cubicBezTo>
                  <a:cubicBezTo>
                    <a:pt x="2363" y="1276"/>
                    <a:pt x="2368" y="1270"/>
                    <a:pt x="2373" y="1262"/>
                  </a:cubicBezTo>
                  <a:cubicBezTo>
                    <a:pt x="2376" y="1271"/>
                    <a:pt x="2370" y="1278"/>
                    <a:pt x="2366" y="1285"/>
                  </a:cubicBezTo>
                  <a:cubicBezTo>
                    <a:pt x="2373" y="1287"/>
                    <a:pt x="2373" y="1282"/>
                    <a:pt x="2376" y="1275"/>
                  </a:cubicBezTo>
                  <a:cubicBezTo>
                    <a:pt x="2377" y="1280"/>
                    <a:pt x="2375" y="1291"/>
                    <a:pt x="2380" y="1291"/>
                  </a:cubicBezTo>
                  <a:cubicBezTo>
                    <a:pt x="2384" y="1291"/>
                    <a:pt x="2387" y="1299"/>
                    <a:pt x="2388" y="1303"/>
                  </a:cubicBezTo>
                  <a:cubicBezTo>
                    <a:pt x="2390" y="1315"/>
                    <a:pt x="2399" y="1319"/>
                    <a:pt x="2410" y="1320"/>
                  </a:cubicBezTo>
                  <a:cubicBezTo>
                    <a:pt x="2417" y="1322"/>
                    <a:pt x="2418" y="1322"/>
                    <a:pt x="2423" y="1318"/>
                  </a:cubicBezTo>
                  <a:cubicBezTo>
                    <a:pt x="2429" y="1313"/>
                    <a:pt x="2429" y="1315"/>
                    <a:pt x="2434" y="1321"/>
                  </a:cubicBezTo>
                  <a:cubicBezTo>
                    <a:pt x="2436" y="1324"/>
                    <a:pt x="2443" y="1322"/>
                    <a:pt x="2445" y="1319"/>
                  </a:cubicBezTo>
                  <a:cubicBezTo>
                    <a:pt x="2450" y="1314"/>
                    <a:pt x="2451" y="1313"/>
                    <a:pt x="2459" y="1313"/>
                  </a:cubicBezTo>
                  <a:cubicBezTo>
                    <a:pt x="2471" y="1313"/>
                    <a:pt x="2470" y="1296"/>
                    <a:pt x="2472" y="1285"/>
                  </a:cubicBezTo>
                  <a:cubicBezTo>
                    <a:pt x="2473" y="1276"/>
                    <a:pt x="2483" y="1270"/>
                    <a:pt x="2486" y="1261"/>
                  </a:cubicBezTo>
                  <a:cubicBezTo>
                    <a:pt x="2488" y="1250"/>
                    <a:pt x="2494" y="1237"/>
                    <a:pt x="2494" y="1226"/>
                  </a:cubicBezTo>
                  <a:cubicBezTo>
                    <a:pt x="2494" y="1215"/>
                    <a:pt x="2491" y="1203"/>
                    <a:pt x="2489" y="1193"/>
                  </a:cubicBezTo>
                  <a:cubicBezTo>
                    <a:pt x="2484" y="1188"/>
                    <a:pt x="2479" y="1184"/>
                    <a:pt x="2475" y="1179"/>
                  </a:cubicBezTo>
                  <a:close/>
                  <a:moveTo>
                    <a:pt x="2281" y="1001"/>
                  </a:moveTo>
                  <a:cubicBezTo>
                    <a:pt x="2278" y="1008"/>
                    <a:pt x="2290" y="1005"/>
                    <a:pt x="2291" y="1004"/>
                  </a:cubicBezTo>
                  <a:cubicBezTo>
                    <a:pt x="2291" y="1000"/>
                    <a:pt x="2282" y="996"/>
                    <a:pt x="2281" y="1001"/>
                  </a:cubicBezTo>
                  <a:close/>
                  <a:moveTo>
                    <a:pt x="2321" y="1070"/>
                  </a:moveTo>
                  <a:cubicBezTo>
                    <a:pt x="2317" y="1072"/>
                    <a:pt x="2313" y="1067"/>
                    <a:pt x="2312" y="1074"/>
                  </a:cubicBezTo>
                  <a:cubicBezTo>
                    <a:pt x="2316" y="1074"/>
                    <a:pt x="2319" y="1076"/>
                    <a:pt x="2322" y="1074"/>
                  </a:cubicBezTo>
                  <a:cubicBezTo>
                    <a:pt x="2324" y="1073"/>
                    <a:pt x="2325" y="1069"/>
                    <a:pt x="2321" y="1070"/>
                  </a:cubicBezTo>
                  <a:close/>
                  <a:moveTo>
                    <a:pt x="2490" y="1015"/>
                  </a:moveTo>
                  <a:cubicBezTo>
                    <a:pt x="2492" y="1010"/>
                    <a:pt x="2492" y="1010"/>
                    <a:pt x="2490" y="1006"/>
                  </a:cubicBezTo>
                  <a:cubicBezTo>
                    <a:pt x="2490" y="1006"/>
                    <a:pt x="2488" y="1007"/>
                    <a:pt x="2488" y="1006"/>
                  </a:cubicBezTo>
                  <a:cubicBezTo>
                    <a:pt x="2487" y="1005"/>
                    <a:pt x="2486" y="1003"/>
                    <a:pt x="2486" y="1003"/>
                  </a:cubicBezTo>
                  <a:cubicBezTo>
                    <a:pt x="2482" y="1000"/>
                    <a:pt x="2477" y="997"/>
                    <a:pt x="2473" y="995"/>
                  </a:cubicBezTo>
                  <a:cubicBezTo>
                    <a:pt x="2472" y="1000"/>
                    <a:pt x="2490" y="1002"/>
                    <a:pt x="2488" y="1011"/>
                  </a:cubicBezTo>
                  <a:cubicBezTo>
                    <a:pt x="2488" y="1012"/>
                    <a:pt x="2489" y="1013"/>
                    <a:pt x="2490" y="1015"/>
                  </a:cubicBezTo>
                  <a:close/>
                  <a:moveTo>
                    <a:pt x="2451" y="1341"/>
                  </a:moveTo>
                  <a:cubicBezTo>
                    <a:pt x="2448" y="1342"/>
                    <a:pt x="2441" y="1347"/>
                    <a:pt x="2439" y="1346"/>
                  </a:cubicBezTo>
                  <a:cubicBezTo>
                    <a:pt x="2435" y="1344"/>
                    <a:pt x="2430" y="1342"/>
                    <a:pt x="2426" y="1340"/>
                  </a:cubicBezTo>
                  <a:cubicBezTo>
                    <a:pt x="2425" y="1347"/>
                    <a:pt x="2426" y="1355"/>
                    <a:pt x="2429" y="1361"/>
                  </a:cubicBezTo>
                  <a:cubicBezTo>
                    <a:pt x="2432" y="1368"/>
                    <a:pt x="2436" y="1370"/>
                    <a:pt x="2443" y="1371"/>
                  </a:cubicBezTo>
                  <a:cubicBezTo>
                    <a:pt x="2451" y="1373"/>
                    <a:pt x="2459" y="1344"/>
                    <a:pt x="2451" y="1341"/>
                  </a:cubicBezTo>
                  <a:close/>
                  <a:moveTo>
                    <a:pt x="2463" y="1020"/>
                  </a:moveTo>
                  <a:cubicBezTo>
                    <a:pt x="2460" y="1021"/>
                    <a:pt x="2457" y="1020"/>
                    <a:pt x="2454" y="1021"/>
                  </a:cubicBezTo>
                  <a:cubicBezTo>
                    <a:pt x="2456" y="1026"/>
                    <a:pt x="2465" y="1028"/>
                    <a:pt x="2470" y="1027"/>
                  </a:cubicBezTo>
                  <a:cubicBezTo>
                    <a:pt x="2473" y="1026"/>
                    <a:pt x="2478" y="1025"/>
                    <a:pt x="2479" y="1021"/>
                  </a:cubicBezTo>
                  <a:cubicBezTo>
                    <a:pt x="2480" y="1020"/>
                    <a:pt x="2487" y="1021"/>
                    <a:pt x="2482" y="1016"/>
                  </a:cubicBezTo>
                  <a:cubicBezTo>
                    <a:pt x="2488" y="1015"/>
                    <a:pt x="2486" y="1010"/>
                    <a:pt x="2482" y="1008"/>
                  </a:cubicBezTo>
                  <a:cubicBezTo>
                    <a:pt x="2478" y="1005"/>
                    <a:pt x="2479" y="1013"/>
                    <a:pt x="2479" y="1015"/>
                  </a:cubicBezTo>
                  <a:cubicBezTo>
                    <a:pt x="2479" y="1015"/>
                    <a:pt x="2465" y="1025"/>
                    <a:pt x="2468" y="1017"/>
                  </a:cubicBezTo>
                  <a:cubicBezTo>
                    <a:pt x="2468" y="1016"/>
                    <a:pt x="2466" y="1020"/>
                    <a:pt x="2463" y="1020"/>
                  </a:cubicBezTo>
                  <a:close/>
                  <a:moveTo>
                    <a:pt x="2434" y="1020"/>
                  </a:moveTo>
                  <a:cubicBezTo>
                    <a:pt x="2432" y="1017"/>
                    <a:pt x="2434" y="1013"/>
                    <a:pt x="2430" y="1010"/>
                  </a:cubicBezTo>
                  <a:cubicBezTo>
                    <a:pt x="2427" y="1008"/>
                    <a:pt x="2423" y="1006"/>
                    <a:pt x="2420" y="1004"/>
                  </a:cubicBezTo>
                  <a:cubicBezTo>
                    <a:pt x="2415" y="1001"/>
                    <a:pt x="2408" y="999"/>
                    <a:pt x="2402" y="997"/>
                  </a:cubicBezTo>
                  <a:cubicBezTo>
                    <a:pt x="2393" y="994"/>
                    <a:pt x="2384" y="990"/>
                    <a:pt x="2376" y="987"/>
                  </a:cubicBezTo>
                  <a:cubicBezTo>
                    <a:pt x="2371" y="985"/>
                    <a:pt x="2364" y="989"/>
                    <a:pt x="2361" y="992"/>
                  </a:cubicBezTo>
                  <a:cubicBezTo>
                    <a:pt x="2360" y="994"/>
                    <a:pt x="2356" y="1002"/>
                    <a:pt x="2354" y="1001"/>
                  </a:cubicBezTo>
                  <a:cubicBezTo>
                    <a:pt x="2351" y="999"/>
                    <a:pt x="2349" y="999"/>
                    <a:pt x="2347" y="995"/>
                  </a:cubicBezTo>
                  <a:cubicBezTo>
                    <a:pt x="2345" y="990"/>
                    <a:pt x="2344" y="987"/>
                    <a:pt x="2344" y="982"/>
                  </a:cubicBezTo>
                  <a:cubicBezTo>
                    <a:pt x="2343" y="977"/>
                    <a:pt x="2342" y="978"/>
                    <a:pt x="2337" y="977"/>
                  </a:cubicBezTo>
                  <a:cubicBezTo>
                    <a:pt x="2330" y="975"/>
                    <a:pt x="2323" y="977"/>
                    <a:pt x="2319" y="984"/>
                  </a:cubicBezTo>
                  <a:cubicBezTo>
                    <a:pt x="2322" y="985"/>
                    <a:pt x="2324" y="985"/>
                    <a:pt x="2327" y="986"/>
                  </a:cubicBezTo>
                  <a:cubicBezTo>
                    <a:pt x="2328" y="986"/>
                    <a:pt x="2327" y="990"/>
                    <a:pt x="2328" y="991"/>
                  </a:cubicBezTo>
                  <a:cubicBezTo>
                    <a:pt x="2332" y="993"/>
                    <a:pt x="2338" y="992"/>
                    <a:pt x="2342" y="991"/>
                  </a:cubicBezTo>
                  <a:cubicBezTo>
                    <a:pt x="2342" y="992"/>
                    <a:pt x="2342" y="994"/>
                    <a:pt x="2342" y="995"/>
                  </a:cubicBezTo>
                  <a:cubicBezTo>
                    <a:pt x="2336" y="993"/>
                    <a:pt x="2333" y="994"/>
                    <a:pt x="2327" y="996"/>
                  </a:cubicBezTo>
                  <a:cubicBezTo>
                    <a:pt x="2330" y="1000"/>
                    <a:pt x="2332" y="1004"/>
                    <a:pt x="2334" y="1008"/>
                  </a:cubicBezTo>
                  <a:cubicBezTo>
                    <a:pt x="2337" y="1005"/>
                    <a:pt x="2339" y="1003"/>
                    <a:pt x="2341" y="1000"/>
                  </a:cubicBezTo>
                  <a:cubicBezTo>
                    <a:pt x="2342" y="1006"/>
                    <a:pt x="2342" y="1006"/>
                    <a:pt x="2347" y="1008"/>
                  </a:cubicBezTo>
                  <a:cubicBezTo>
                    <a:pt x="2353" y="1011"/>
                    <a:pt x="2359" y="1014"/>
                    <a:pt x="2366" y="1016"/>
                  </a:cubicBezTo>
                  <a:cubicBezTo>
                    <a:pt x="2368" y="1017"/>
                    <a:pt x="2374" y="1018"/>
                    <a:pt x="2376" y="1021"/>
                  </a:cubicBezTo>
                  <a:cubicBezTo>
                    <a:pt x="2378" y="1026"/>
                    <a:pt x="2380" y="1031"/>
                    <a:pt x="2382" y="1036"/>
                  </a:cubicBezTo>
                  <a:cubicBezTo>
                    <a:pt x="2375" y="1038"/>
                    <a:pt x="2374" y="1037"/>
                    <a:pt x="2373" y="1045"/>
                  </a:cubicBezTo>
                  <a:cubicBezTo>
                    <a:pt x="2378" y="1045"/>
                    <a:pt x="2384" y="1044"/>
                    <a:pt x="2389" y="1044"/>
                  </a:cubicBezTo>
                  <a:cubicBezTo>
                    <a:pt x="2392" y="1044"/>
                    <a:pt x="2394" y="1052"/>
                    <a:pt x="2398" y="1052"/>
                  </a:cubicBezTo>
                  <a:cubicBezTo>
                    <a:pt x="2404" y="1053"/>
                    <a:pt x="2409" y="1054"/>
                    <a:pt x="2414" y="1051"/>
                  </a:cubicBezTo>
                  <a:cubicBezTo>
                    <a:pt x="2417" y="1049"/>
                    <a:pt x="2418" y="1040"/>
                    <a:pt x="2421" y="1041"/>
                  </a:cubicBezTo>
                  <a:cubicBezTo>
                    <a:pt x="2424" y="1041"/>
                    <a:pt x="2433" y="1041"/>
                    <a:pt x="2435" y="1043"/>
                  </a:cubicBezTo>
                  <a:cubicBezTo>
                    <a:pt x="2440" y="1048"/>
                    <a:pt x="2444" y="1052"/>
                    <a:pt x="2448" y="1057"/>
                  </a:cubicBezTo>
                  <a:cubicBezTo>
                    <a:pt x="2452" y="1060"/>
                    <a:pt x="2457" y="1060"/>
                    <a:pt x="2461" y="1061"/>
                  </a:cubicBezTo>
                  <a:cubicBezTo>
                    <a:pt x="2465" y="1061"/>
                    <a:pt x="2470" y="1065"/>
                    <a:pt x="2472" y="1064"/>
                  </a:cubicBezTo>
                  <a:cubicBezTo>
                    <a:pt x="2470" y="1062"/>
                    <a:pt x="2464" y="1058"/>
                    <a:pt x="2467" y="1055"/>
                  </a:cubicBezTo>
                  <a:cubicBezTo>
                    <a:pt x="2464" y="1055"/>
                    <a:pt x="2460" y="1055"/>
                    <a:pt x="2462" y="1051"/>
                  </a:cubicBezTo>
                  <a:cubicBezTo>
                    <a:pt x="2455" y="1050"/>
                    <a:pt x="2455" y="1049"/>
                    <a:pt x="2452" y="1042"/>
                  </a:cubicBezTo>
                  <a:cubicBezTo>
                    <a:pt x="2451" y="1040"/>
                    <a:pt x="2448" y="1039"/>
                    <a:pt x="2446" y="1038"/>
                  </a:cubicBezTo>
                  <a:cubicBezTo>
                    <a:pt x="2445" y="1037"/>
                    <a:pt x="2444" y="1033"/>
                    <a:pt x="2443" y="1031"/>
                  </a:cubicBezTo>
                  <a:cubicBezTo>
                    <a:pt x="2446" y="1031"/>
                    <a:pt x="2448" y="1031"/>
                    <a:pt x="2450" y="1030"/>
                  </a:cubicBezTo>
                  <a:cubicBezTo>
                    <a:pt x="2451" y="1021"/>
                    <a:pt x="2438" y="1024"/>
                    <a:pt x="2434" y="1020"/>
                  </a:cubicBezTo>
                  <a:close/>
                  <a:moveTo>
                    <a:pt x="2406" y="496"/>
                  </a:moveTo>
                  <a:cubicBezTo>
                    <a:pt x="2406" y="501"/>
                    <a:pt x="2407" y="506"/>
                    <a:pt x="2405" y="511"/>
                  </a:cubicBezTo>
                  <a:cubicBezTo>
                    <a:pt x="2402" y="517"/>
                    <a:pt x="2404" y="518"/>
                    <a:pt x="2405" y="524"/>
                  </a:cubicBezTo>
                  <a:cubicBezTo>
                    <a:pt x="2406" y="528"/>
                    <a:pt x="2406" y="528"/>
                    <a:pt x="2404" y="531"/>
                  </a:cubicBezTo>
                  <a:cubicBezTo>
                    <a:pt x="2403" y="533"/>
                    <a:pt x="2404" y="536"/>
                    <a:pt x="2404" y="538"/>
                  </a:cubicBezTo>
                  <a:cubicBezTo>
                    <a:pt x="2404" y="544"/>
                    <a:pt x="2403" y="545"/>
                    <a:pt x="2406" y="551"/>
                  </a:cubicBezTo>
                  <a:cubicBezTo>
                    <a:pt x="2406" y="548"/>
                    <a:pt x="2406" y="543"/>
                    <a:pt x="2410" y="542"/>
                  </a:cubicBezTo>
                  <a:cubicBezTo>
                    <a:pt x="2414" y="541"/>
                    <a:pt x="2416" y="546"/>
                    <a:pt x="2416" y="550"/>
                  </a:cubicBezTo>
                  <a:cubicBezTo>
                    <a:pt x="2420" y="546"/>
                    <a:pt x="2415" y="540"/>
                    <a:pt x="2413" y="536"/>
                  </a:cubicBezTo>
                  <a:cubicBezTo>
                    <a:pt x="2410" y="531"/>
                    <a:pt x="2409" y="530"/>
                    <a:pt x="2410" y="525"/>
                  </a:cubicBezTo>
                  <a:cubicBezTo>
                    <a:pt x="2413" y="518"/>
                    <a:pt x="2412" y="516"/>
                    <a:pt x="2419" y="514"/>
                  </a:cubicBezTo>
                  <a:cubicBezTo>
                    <a:pt x="2423" y="513"/>
                    <a:pt x="2423" y="521"/>
                    <a:pt x="2427" y="521"/>
                  </a:cubicBezTo>
                  <a:cubicBezTo>
                    <a:pt x="2424" y="515"/>
                    <a:pt x="2422" y="509"/>
                    <a:pt x="2420" y="502"/>
                  </a:cubicBezTo>
                  <a:cubicBezTo>
                    <a:pt x="2419" y="498"/>
                    <a:pt x="2418" y="495"/>
                    <a:pt x="2418" y="491"/>
                  </a:cubicBezTo>
                  <a:cubicBezTo>
                    <a:pt x="2417" y="489"/>
                    <a:pt x="2414" y="487"/>
                    <a:pt x="2414" y="485"/>
                  </a:cubicBezTo>
                  <a:cubicBezTo>
                    <a:pt x="2413" y="477"/>
                    <a:pt x="2419" y="473"/>
                    <a:pt x="2415" y="466"/>
                  </a:cubicBezTo>
                  <a:cubicBezTo>
                    <a:pt x="2413" y="462"/>
                    <a:pt x="2415" y="451"/>
                    <a:pt x="2408" y="457"/>
                  </a:cubicBezTo>
                  <a:cubicBezTo>
                    <a:pt x="2411" y="459"/>
                    <a:pt x="2412" y="464"/>
                    <a:pt x="2409" y="466"/>
                  </a:cubicBezTo>
                  <a:cubicBezTo>
                    <a:pt x="2408" y="467"/>
                    <a:pt x="2408" y="465"/>
                    <a:pt x="2406" y="467"/>
                  </a:cubicBezTo>
                  <a:cubicBezTo>
                    <a:pt x="2403" y="469"/>
                    <a:pt x="2404" y="469"/>
                    <a:pt x="2405" y="472"/>
                  </a:cubicBezTo>
                  <a:cubicBezTo>
                    <a:pt x="2406" y="476"/>
                    <a:pt x="2404" y="482"/>
                    <a:pt x="2403" y="486"/>
                  </a:cubicBezTo>
                  <a:cubicBezTo>
                    <a:pt x="2402" y="489"/>
                    <a:pt x="2410" y="492"/>
                    <a:pt x="2406" y="496"/>
                  </a:cubicBezTo>
                  <a:close/>
                  <a:moveTo>
                    <a:pt x="2266" y="891"/>
                  </a:moveTo>
                  <a:cubicBezTo>
                    <a:pt x="2270" y="892"/>
                    <a:pt x="2272" y="886"/>
                    <a:pt x="2267" y="886"/>
                  </a:cubicBezTo>
                  <a:cubicBezTo>
                    <a:pt x="2266" y="887"/>
                    <a:pt x="2262" y="890"/>
                    <a:pt x="2266" y="891"/>
                  </a:cubicBezTo>
                  <a:close/>
                  <a:moveTo>
                    <a:pt x="2260" y="892"/>
                  </a:moveTo>
                  <a:cubicBezTo>
                    <a:pt x="2261" y="889"/>
                    <a:pt x="2263" y="886"/>
                    <a:pt x="2265" y="884"/>
                  </a:cubicBezTo>
                  <a:cubicBezTo>
                    <a:pt x="2267" y="883"/>
                    <a:pt x="2266" y="878"/>
                    <a:pt x="2267" y="876"/>
                  </a:cubicBezTo>
                  <a:cubicBezTo>
                    <a:pt x="2266" y="876"/>
                    <a:pt x="2266" y="876"/>
                    <a:pt x="2265" y="876"/>
                  </a:cubicBezTo>
                  <a:cubicBezTo>
                    <a:pt x="2264" y="881"/>
                    <a:pt x="2260" y="887"/>
                    <a:pt x="2260" y="892"/>
                  </a:cubicBezTo>
                  <a:close/>
                  <a:moveTo>
                    <a:pt x="2273" y="875"/>
                  </a:moveTo>
                  <a:cubicBezTo>
                    <a:pt x="2271" y="876"/>
                    <a:pt x="2269" y="876"/>
                    <a:pt x="2268" y="874"/>
                  </a:cubicBezTo>
                  <a:cubicBezTo>
                    <a:pt x="2268" y="876"/>
                    <a:pt x="2268" y="878"/>
                    <a:pt x="2269" y="880"/>
                  </a:cubicBezTo>
                  <a:cubicBezTo>
                    <a:pt x="2272" y="877"/>
                    <a:pt x="2270" y="885"/>
                    <a:pt x="2273" y="887"/>
                  </a:cubicBezTo>
                  <a:cubicBezTo>
                    <a:pt x="2273" y="886"/>
                    <a:pt x="2273" y="885"/>
                    <a:pt x="2273" y="884"/>
                  </a:cubicBezTo>
                  <a:cubicBezTo>
                    <a:pt x="2274" y="885"/>
                    <a:pt x="2274" y="886"/>
                    <a:pt x="2275" y="887"/>
                  </a:cubicBezTo>
                  <a:cubicBezTo>
                    <a:pt x="2277" y="884"/>
                    <a:pt x="2273" y="879"/>
                    <a:pt x="2273" y="875"/>
                  </a:cubicBezTo>
                  <a:close/>
                  <a:moveTo>
                    <a:pt x="2262" y="868"/>
                  </a:moveTo>
                  <a:cubicBezTo>
                    <a:pt x="2263" y="870"/>
                    <a:pt x="2264" y="872"/>
                    <a:pt x="2266" y="873"/>
                  </a:cubicBezTo>
                  <a:cubicBezTo>
                    <a:pt x="2266" y="872"/>
                    <a:pt x="2266" y="869"/>
                    <a:pt x="2266" y="868"/>
                  </a:cubicBezTo>
                  <a:cubicBezTo>
                    <a:pt x="2263" y="868"/>
                    <a:pt x="2264" y="864"/>
                    <a:pt x="2259" y="865"/>
                  </a:cubicBezTo>
                  <a:cubicBezTo>
                    <a:pt x="2261" y="867"/>
                    <a:pt x="2260" y="869"/>
                    <a:pt x="2258" y="871"/>
                  </a:cubicBezTo>
                  <a:cubicBezTo>
                    <a:pt x="2259" y="870"/>
                    <a:pt x="2261" y="869"/>
                    <a:pt x="2262" y="868"/>
                  </a:cubicBezTo>
                  <a:close/>
                  <a:moveTo>
                    <a:pt x="2268" y="865"/>
                  </a:moveTo>
                  <a:cubicBezTo>
                    <a:pt x="2268" y="868"/>
                    <a:pt x="2270" y="869"/>
                    <a:pt x="2272" y="871"/>
                  </a:cubicBezTo>
                  <a:cubicBezTo>
                    <a:pt x="2274" y="873"/>
                    <a:pt x="2272" y="873"/>
                    <a:pt x="2273" y="875"/>
                  </a:cubicBezTo>
                  <a:cubicBezTo>
                    <a:pt x="2279" y="882"/>
                    <a:pt x="2278" y="873"/>
                    <a:pt x="2277" y="869"/>
                  </a:cubicBezTo>
                  <a:cubicBezTo>
                    <a:pt x="2276" y="864"/>
                    <a:pt x="2271" y="865"/>
                    <a:pt x="2268" y="865"/>
                  </a:cubicBezTo>
                  <a:close/>
                  <a:moveTo>
                    <a:pt x="2249" y="872"/>
                  </a:moveTo>
                  <a:cubicBezTo>
                    <a:pt x="2250" y="881"/>
                    <a:pt x="2248" y="887"/>
                    <a:pt x="2258" y="883"/>
                  </a:cubicBezTo>
                  <a:cubicBezTo>
                    <a:pt x="2255" y="886"/>
                    <a:pt x="2250" y="891"/>
                    <a:pt x="2255" y="893"/>
                  </a:cubicBezTo>
                  <a:cubicBezTo>
                    <a:pt x="2257" y="894"/>
                    <a:pt x="2256" y="897"/>
                    <a:pt x="2259" y="896"/>
                  </a:cubicBezTo>
                  <a:cubicBezTo>
                    <a:pt x="2261" y="896"/>
                    <a:pt x="2260" y="892"/>
                    <a:pt x="2260" y="890"/>
                  </a:cubicBezTo>
                  <a:cubicBezTo>
                    <a:pt x="2260" y="887"/>
                    <a:pt x="2263" y="881"/>
                    <a:pt x="2262" y="879"/>
                  </a:cubicBezTo>
                  <a:cubicBezTo>
                    <a:pt x="2259" y="874"/>
                    <a:pt x="2258" y="874"/>
                    <a:pt x="2253" y="872"/>
                  </a:cubicBezTo>
                  <a:cubicBezTo>
                    <a:pt x="2252" y="871"/>
                    <a:pt x="2250" y="872"/>
                    <a:pt x="2249" y="872"/>
                  </a:cubicBezTo>
                  <a:close/>
                  <a:moveTo>
                    <a:pt x="2229" y="984"/>
                  </a:moveTo>
                  <a:cubicBezTo>
                    <a:pt x="2228" y="987"/>
                    <a:pt x="2229" y="989"/>
                    <a:pt x="2227" y="993"/>
                  </a:cubicBezTo>
                  <a:cubicBezTo>
                    <a:pt x="2225" y="998"/>
                    <a:pt x="2223" y="998"/>
                    <a:pt x="2226" y="1003"/>
                  </a:cubicBezTo>
                  <a:cubicBezTo>
                    <a:pt x="2228" y="1005"/>
                    <a:pt x="2232" y="1002"/>
                    <a:pt x="2231" y="1008"/>
                  </a:cubicBezTo>
                  <a:cubicBezTo>
                    <a:pt x="2231" y="1010"/>
                    <a:pt x="2228" y="1019"/>
                    <a:pt x="2229" y="1021"/>
                  </a:cubicBezTo>
                  <a:cubicBezTo>
                    <a:pt x="2231" y="1023"/>
                    <a:pt x="2237" y="1023"/>
                    <a:pt x="2238" y="1021"/>
                  </a:cubicBezTo>
                  <a:cubicBezTo>
                    <a:pt x="2238" y="1020"/>
                    <a:pt x="2237" y="1017"/>
                    <a:pt x="2237" y="1016"/>
                  </a:cubicBezTo>
                  <a:cubicBezTo>
                    <a:pt x="2237" y="1015"/>
                    <a:pt x="2238" y="1013"/>
                    <a:pt x="2238" y="1012"/>
                  </a:cubicBezTo>
                  <a:cubicBezTo>
                    <a:pt x="2239" y="1009"/>
                    <a:pt x="2238" y="1005"/>
                    <a:pt x="2238" y="1002"/>
                  </a:cubicBezTo>
                  <a:cubicBezTo>
                    <a:pt x="2239" y="999"/>
                    <a:pt x="2234" y="997"/>
                    <a:pt x="2241" y="996"/>
                  </a:cubicBezTo>
                  <a:cubicBezTo>
                    <a:pt x="2244" y="995"/>
                    <a:pt x="2241" y="1002"/>
                    <a:pt x="2242" y="1004"/>
                  </a:cubicBezTo>
                  <a:cubicBezTo>
                    <a:pt x="2243" y="1007"/>
                    <a:pt x="2247" y="1007"/>
                    <a:pt x="2246" y="1010"/>
                  </a:cubicBezTo>
                  <a:cubicBezTo>
                    <a:pt x="2245" y="1014"/>
                    <a:pt x="2248" y="1015"/>
                    <a:pt x="2251" y="1014"/>
                  </a:cubicBezTo>
                  <a:cubicBezTo>
                    <a:pt x="2249" y="1015"/>
                    <a:pt x="2257" y="1008"/>
                    <a:pt x="2256" y="1010"/>
                  </a:cubicBezTo>
                  <a:cubicBezTo>
                    <a:pt x="2259" y="1005"/>
                    <a:pt x="2253" y="1008"/>
                    <a:pt x="2252" y="1004"/>
                  </a:cubicBezTo>
                  <a:cubicBezTo>
                    <a:pt x="2251" y="1003"/>
                    <a:pt x="2254" y="1001"/>
                    <a:pt x="2253" y="1000"/>
                  </a:cubicBezTo>
                  <a:cubicBezTo>
                    <a:pt x="2252" y="998"/>
                    <a:pt x="2251" y="996"/>
                    <a:pt x="2250" y="994"/>
                  </a:cubicBezTo>
                  <a:cubicBezTo>
                    <a:pt x="2249" y="991"/>
                    <a:pt x="2247" y="992"/>
                    <a:pt x="2245" y="989"/>
                  </a:cubicBezTo>
                  <a:cubicBezTo>
                    <a:pt x="2252" y="992"/>
                    <a:pt x="2255" y="978"/>
                    <a:pt x="2261" y="982"/>
                  </a:cubicBezTo>
                  <a:cubicBezTo>
                    <a:pt x="2263" y="976"/>
                    <a:pt x="2257" y="979"/>
                    <a:pt x="2255" y="979"/>
                  </a:cubicBezTo>
                  <a:cubicBezTo>
                    <a:pt x="2252" y="979"/>
                    <a:pt x="2252" y="981"/>
                    <a:pt x="2250" y="981"/>
                  </a:cubicBezTo>
                  <a:cubicBezTo>
                    <a:pt x="2247" y="982"/>
                    <a:pt x="2248" y="979"/>
                    <a:pt x="2246" y="982"/>
                  </a:cubicBezTo>
                  <a:cubicBezTo>
                    <a:pt x="2239" y="989"/>
                    <a:pt x="2232" y="976"/>
                    <a:pt x="2237" y="970"/>
                  </a:cubicBezTo>
                  <a:cubicBezTo>
                    <a:pt x="2240" y="967"/>
                    <a:pt x="2243" y="970"/>
                    <a:pt x="2246" y="970"/>
                  </a:cubicBezTo>
                  <a:cubicBezTo>
                    <a:pt x="2250" y="970"/>
                    <a:pt x="2255" y="968"/>
                    <a:pt x="2259" y="970"/>
                  </a:cubicBezTo>
                  <a:cubicBezTo>
                    <a:pt x="2267" y="975"/>
                    <a:pt x="2272" y="965"/>
                    <a:pt x="2275" y="958"/>
                  </a:cubicBezTo>
                  <a:cubicBezTo>
                    <a:pt x="2271" y="958"/>
                    <a:pt x="2268" y="964"/>
                    <a:pt x="2265" y="966"/>
                  </a:cubicBezTo>
                  <a:cubicBezTo>
                    <a:pt x="2263" y="967"/>
                    <a:pt x="2260" y="965"/>
                    <a:pt x="2258" y="965"/>
                  </a:cubicBezTo>
                  <a:cubicBezTo>
                    <a:pt x="2256" y="965"/>
                    <a:pt x="2257" y="966"/>
                    <a:pt x="2254" y="965"/>
                  </a:cubicBezTo>
                  <a:cubicBezTo>
                    <a:pt x="2250" y="964"/>
                    <a:pt x="2244" y="960"/>
                    <a:pt x="2240" y="962"/>
                  </a:cubicBezTo>
                  <a:cubicBezTo>
                    <a:pt x="2236" y="965"/>
                    <a:pt x="2235" y="968"/>
                    <a:pt x="2232" y="973"/>
                  </a:cubicBezTo>
                  <a:cubicBezTo>
                    <a:pt x="2235" y="978"/>
                    <a:pt x="2230" y="980"/>
                    <a:pt x="2229" y="984"/>
                  </a:cubicBezTo>
                  <a:close/>
                  <a:moveTo>
                    <a:pt x="2237" y="857"/>
                  </a:moveTo>
                  <a:cubicBezTo>
                    <a:pt x="2239" y="861"/>
                    <a:pt x="2242" y="865"/>
                    <a:pt x="2244" y="869"/>
                  </a:cubicBezTo>
                  <a:cubicBezTo>
                    <a:pt x="2248" y="864"/>
                    <a:pt x="2248" y="861"/>
                    <a:pt x="2243" y="857"/>
                  </a:cubicBezTo>
                  <a:cubicBezTo>
                    <a:pt x="2241" y="857"/>
                    <a:pt x="2239" y="857"/>
                    <a:pt x="2237" y="857"/>
                  </a:cubicBezTo>
                  <a:close/>
                  <a:moveTo>
                    <a:pt x="2194" y="1043"/>
                  </a:moveTo>
                  <a:cubicBezTo>
                    <a:pt x="2194" y="1047"/>
                    <a:pt x="2197" y="1051"/>
                    <a:pt x="2200" y="1047"/>
                  </a:cubicBezTo>
                  <a:cubicBezTo>
                    <a:pt x="2203" y="1043"/>
                    <a:pt x="2196" y="1042"/>
                    <a:pt x="2194" y="1043"/>
                  </a:cubicBezTo>
                  <a:close/>
                  <a:moveTo>
                    <a:pt x="2393" y="576"/>
                  </a:moveTo>
                  <a:cubicBezTo>
                    <a:pt x="2393" y="578"/>
                    <a:pt x="2393" y="582"/>
                    <a:pt x="2392" y="582"/>
                  </a:cubicBezTo>
                  <a:cubicBezTo>
                    <a:pt x="2389" y="584"/>
                    <a:pt x="2388" y="584"/>
                    <a:pt x="2388" y="587"/>
                  </a:cubicBezTo>
                  <a:cubicBezTo>
                    <a:pt x="2387" y="588"/>
                    <a:pt x="2390" y="597"/>
                    <a:pt x="2391" y="597"/>
                  </a:cubicBezTo>
                  <a:cubicBezTo>
                    <a:pt x="2392" y="598"/>
                    <a:pt x="2394" y="594"/>
                    <a:pt x="2395" y="594"/>
                  </a:cubicBezTo>
                  <a:cubicBezTo>
                    <a:pt x="2396" y="594"/>
                    <a:pt x="2399" y="595"/>
                    <a:pt x="2398" y="592"/>
                  </a:cubicBezTo>
                  <a:cubicBezTo>
                    <a:pt x="2396" y="590"/>
                    <a:pt x="2391" y="591"/>
                    <a:pt x="2392" y="586"/>
                  </a:cubicBezTo>
                  <a:cubicBezTo>
                    <a:pt x="2394" y="586"/>
                    <a:pt x="2397" y="588"/>
                    <a:pt x="2398" y="587"/>
                  </a:cubicBezTo>
                  <a:cubicBezTo>
                    <a:pt x="2400" y="587"/>
                    <a:pt x="2403" y="585"/>
                    <a:pt x="2404" y="586"/>
                  </a:cubicBezTo>
                  <a:cubicBezTo>
                    <a:pt x="2406" y="588"/>
                    <a:pt x="2413" y="593"/>
                    <a:pt x="2415" y="592"/>
                  </a:cubicBezTo>
                  <a:cubicBezTo>
                    <a:pt x="2415" y="592"/>
                    <a:pt x="2417" y="586"/>
                    <a:pt x="2417" y="585"/>
                  </a:cubicBezTo>
                  <a:cubicBezTo>
                    <a:pt x="2418" y="584"/>
                    <a:pt x="2422" y="582"/>
                    <a:pt x="2423" y="582"/>
                  </a:cubicBezTo>
                  <a:cubicBezTo>
                    <a:pt x="2428" y="582"/>
                    <a:pt x="2431" y="581"/>
                    <a:pt x="2434" y="578"/>
                  </a:cubicBezTo>
                  <a:cubicBezTo>
                    <a:pt x="2426" y="578"/>
                    <a:pt x="2432" y="571"/>
                    <a:pt x="2431" y="567"/>
                  </a:cubicBezTo>
                  <a:cubicBezTo>
                    <a:pt x="2425" y="573"/>
                    <a:pt x="2425" y="572"/>
                    <a:pt x="2418" y="568"/>
                  </a:cubicBezTo>
                  <a:cubicBezTo>
                    <a:pt x="2412" y="565"/>
                    <a:pt x="2410" y="560"/>
                    <a:pt x="2406" y="555"/>
                  </a:cubicBezTo>
                  <a:cubicBezTo>
                    <a:pt x="2402" y="549"/>
                    <a:pt x="2404" y="563"/>
                    <a:pt x="2404" y="565"/>
                  </a:cubicBezTo>
                  <a:cubicBezTo>
                    <a:pt x="2405" y="567"/>
                    <a:pt x="2401" y="570"/>
                    <a:pt x="2401" y="572"/>
                  </a:cubicBezTo>
                  <a:cubicBezTo>
                    <a:pt x="2401" y="575"/>
                    <a:pt x="2402" y="576"/>
                    <a:pt x="2400" y="578"/>
                  </a:cubicBezTo>
                  <a:cubicBezTo>
                    <a:pt x="2398" y="578"/>
                    <a:pt x="2396" y="577"/>
                    <a:pt x="2393" y="576"/>
                  </a:cubicBezTo>
                  <a:close/>
                  <a:moveTo>
                    <a:pt x="1380" y="442"/>
                  </a:moveTo>
                  <a:cubicBezTo>
                    <a:pt x="1380" y="444"/>
                    <a:pt x="1383" y="449"/>
                    <a:pt x="1385" y="448"/>
                  </a:cubicBezTo>
                  <a:cubicBezTo>
                    <a:pt x="1388" y="448"/>
                    <a:pt x="1388" y="444"/>
                    <a:pt x="1385" y="443"/>
                  </a:cubicBezTo>
                  <a:cubicBezTo>
                    <a:pt x="1384" y="440"/>
                    <a:pt x="1382" y="441"/>
                    <a:pt x="1380" y="442"/>
                  </a:cubicBezTo>
                  <a:close/>
                  <a:moveTo>
                    <a:pt x="1572" y="654"/>
                  </a:moveTo>
                  <a:cubicBezTo>
                    <a:pt x="1570" y="656"/>
                    <a:pt x="1566" y="658"/>
                    <a:pt x="1563" y="658"/>
                  </a:cubicBezTo>
                  <a:cubicBezTo>
                    <a:pt x="1561" y="658"/>
                    <a:pt x="1555" y="657"/>
                    <a:pt x="1554" y="659"/>
                  </a:cubicBezTo>
                  <a:cubicBezTo>
                    <a:pt x="1550" y="667"/>
                    <a:pt x="1567" y="662"/>
                    <a:pt x="1568" y="662"/>
                  </a:cubicBezTo>
                  <a:cubicBezTo>
                    <a:pt x="1566" y="658"/>
                    <a:pt x="1570" y="657"/>
                    <a:pt x="1572" y="654"/>
                  </a:cubicBezTo>
                  <a:close/>
                  <a:moveTo>
                    <a:pt x="1508" y="661"/>
                  </a:moveTo>
                  <a:cubicBezTo>
                    <a:pt x="1508" y="658"/>
                    <a:pt x="1502" y="657"/>
                    <a:pt x="1500" y="657"/>
                  </a:cubicBezTo>
                  <a:cubicBezTo>
                    <a:pt x="1494" y="658"/>
                    <a:pt x="1493" y="657"/>
                    <a:pt x="1488" y="654"/>
                  </a:cubicBezTo>
                  <a:cubicBezTo>
                    <a:pt x="1488" y="655"/>
                    <a:pt x="1487" y="657"/>
                    <a:pt x="1486" y="658"/>
                  </a:cubicBezTo>
                  <a:cubicBezTo>
                    <a:pt x="1494" y="661"/>
                    <a:pt x="1500" y="661"/>
                    <a:pt x="1508" y="661"/>
                  </a:cubicBezTo>
                  <a:close/>
                  <a:moveTo>
                    <a:pt x="1390" y="441"/>
                  </a:moveTo>
                  <a:cubicBezTo>
                    <a:pt x="1389" y="443"/>
                    <a:pt x="1390" y="447"/>
                    <a:pt x="1393" y="447"/>
                  </a:cubicBezTo>
                  <a:cubicBezTo>
                    <a:pt x="1396" y="447"/>
                    <a:pt x="1395" y="449"/>
                    <a:pt x="1396" y="453"/>
                  </a:cubicBezTo>
                  <a:cubicBezTo>
                    <a:pt x="1397" y="449"/>
                    <a:pt x="1396" y="445"/>
                    <a:pt x="1401" y="445"/>
                  </a:cubicBezTo>
                  <a:cubicBezTo>
                    <a:pt x="1400" y="444"/>
                    <a:pt x="1399" y="443"/>
                    <a:pt x="1398" y="442"/>
                  </a:cubicBezTo>
                  <a:cubicBezTo>
                    <a:pt x="1409" y="440"/>
                    <a:pt x="1391" y="430"/>
                    <a:pt x="1397" y="440"/>
                  </a:cubicBezTo>
                  <a:cubicBezTo>
                    <a:pt x="1394" y="440"/>
                    <a:pt x="1393" y="439"/>
                    <a:pt x="1395" y="437"/>
                  </a:cubicBezTo>
                  <a:cubicBezTo>
                    <a:pt x="1394" y="437"/>
                    <a:pt x="1393" y="437"/>
                    <a:pt x="1392" y="437"/>
                  </a:cubicBezTo>
                  <a:cubicBezTo>
                    <a:pt x="1393" y="439"/>
                    <a:pt x="1392" y="440"/>
                    <a:pt x="1390" y="441"/>
                  </a:cubicBezTo>
                  <a:close/>
                  <a:moveTo>
                    <a:pt x="1485" y="406"/>
                  </a:moveTo>
                  <a:cubicBezTo>
                    <a:pt x="1480" y="404"/>
                    <a:pt x="1478" y="405"/>
                    <a:pt x="1473" y="406"/>
                  </a:cubicBezTo>
                  <a:cubicBezTo>
                    <a:pt x="1474" y="408"/>
                    <a:pt x="1476" y="410"/>
                    <a:pt x="1474" y="413"/>
                  </a:cubicBezTo>
                  <a:cubicBezTo>
                    <a:pt x="1477" y="409"/>
                    <a:pt x="1482" y="408"/>
                    <a:pt x="1485" y="406"/>
                  </a:cubicBezTo>
                  <a:close/>
                  <a:moveTo>
                    <a:pt x="1370" y="608"/>
                  </a:moveTo>
                  <a:cubicBezTo>
                    <a:pt x="1371" y="610"/>
                    <a:pt x="1369" y="612"/>
                    <a:pt x="1368" y="613"/>
                  </a:cubicBezTo>
                  <a:cubicBezTo>
                    <a:pt x="1368" y="614"/>
                    <a:pt x="1370" y="615"/>
                    <a:pt x="1370" y="615"/>
                  </a:cubicBezTo>
                  <a:cubicBezTo>
                    <a:pt x="1370" y="619"/>
                    <a:pt x="1366" y="619"/>
                    <a:pt x="1369" y="622"/>
                  </a:cubicBezTo>
                  <a:cubicBezTo>
                    <a:pt x="1372" y="624"/>
                    <a:pt x="1374" y="625"/>
                    <a:pt x="1374" y="621"/>
                  </a:cubicBezTo>
                  <a:cubicBezTo>
                    <a:pt x="1375" y="619"/>
                    <a:pt x="1378" y="621"/>
                    <a:pt x="1378" y="617"/>
                  </a:cubicBezTo>
                  <a:cubicBezTo>
                    <a:pt x="1379" y="613"/>
                    <a:pt x="1379" y="609"/>
                    <a:pt x="1380" y="605"/>
                  </a:cubicBezTo>
                  <a:cubicBezTo>
                    <a:pt x="1381" y="597"/>
                    <a:pt x="1372" y="602"/>
                    <a:pt x="1369" y="603"/>
                  </a:cubicBezTo>
                  <a:cubicBezTo>
                    <a:pt x="1369" y="603"/>
                    <a:pt x="1368" y="603"/>
                    <a:pt x="1367" y="602"/>
                  </a:cubicBezTo>
                  <a:cubicBezTo>
                    <a:pt x="1365" y="607"/>
                    <a:pt x="1370" y="605"/>
                    <a:pt x="1370" y="608"/>
                  </a:cubicBezTo>
                  <a:close/>
                  <a:moveTo>
                    <a:pt x="2773" y="338"/>
                  </a:moveTo>
                  <a:cubicBezTo>
                    <a:pt x="2771" y="338"/>
                    <a:pt x="2764" y="336"/>
                    <a:pt x="2763" y="337"/>
                  </a:cubicBezTo>
                  <a:cubicBezTo>
                    <a:pt x="2761" y="339"/>
                    <a:pt x="2763" y="343"/>
                    <a:pt x="2764" y="344"/>
                  </a:cubicBezTo>
                  <a:cubicBezTo>
                    <a:pt x="2768" y="347"/>
                    <a:pt x="2774" y="342"/>
                    <a:pt x="2777" y="345"/>
                  </a:cubicBezTo>
                  <a:cubicBezTo>
                    <a:pt x="2780" y="350"/>
                    <a:pt x="2785" y="351"/>
                    <a:pt x="2788" y="344"/>
                  </a:cubicBezTo>
                  <a:cubicBezTo>
                    <a:pt x="2783" y="342"/>
                    <a:pt x="2778" y="338"/>
                    <a:pt x="2773" y="338"/>
                  </a:cubicBezTo>
                  <a:close/>
                  <a:moveTo>
                    <a:pt x="1444" y="425"/>
                  </a:moveTo>
                  <a:cubicBezTo>
                    <a:pt x="1446" y="423"/>
                    <a:pt x="1448" y="421"/>
                    <a:pt x="1451" y="420"/>
                  </a:cubicBezTo>
                  <a:cubicBezTo>
                    <a:pt x="1448" y="417"/>
                    <a:pt x="1450" y="416"/>
                    <a:pt x="1452" y="413"/>
                  </a:cubicBezTo>
                  <a:cubicBezTo>
                    <a:pt x="1444" y="411"/>
                    <a:pt x="1444" y="419"/>
                    <a:pt x="1444" y="425"/>
                  </a:cubicBezTo>
                  <a:close/>
                  <a:moveTo>
                    <a:pt x="1460" y="387"/>
                  </a:moveTo>
                  <a:cubicBezTo>
                    <a:pt x="1460" y="386"/>
                    <a:pt x="1460" y="385"/>
                    <a:pt x="1460" y="384"/>
                  </a:cubicBezTo>
                  <a:cubicBezTo>
                    <a:pt x="1460" y="384"/>
                    <a:pt x="1461" y="384"/>
                    <a:pt x="1461" y="384"/>
                  </a:cubicBezTo>
                  <a:cubicBezTo>
                    <a:pt x="1460" y="379"/>
                    <a:pt x="1454" y="383"/>
                    <a:pt x="1460" y="387"/>
                  </a:cubicBezTo>
                  <a:close/>
                  <a:moveTo>
                    <a:pt x="1370" y="589"/>
                  </a:moveTo>
                  <a:cubicBezTo>
                    <a:pt x="1367" y="592"/>
                    <a:pt x="1372" y="597"/>
                    <a:pt x="1375" y="597"/>
                  </a:cubicBezTo>
                  <a:cubicBezTo>
                    <a:pt x="1377" y="590"/>
                    <a:pt x="1377" y="588"/>
                    <a:pt x="1377" y="581"/>
                  </a:cubicBezTo>
                  <a:cubicBezTo>
                    <a:pt x="1374" y="582"/>
                    <a:pt x="1376" y="583"/>
                    <a:pt x="1375" y="585"/>
                  </a:cubicBezTo>
                  <a:cubicBezTo>
                    <a:pt x="1374" y="587"/>
                    <a:pt x="1372" y="588"/>
                    <a:pt x="1370" y="589"/>
                  </a:cubicBezTo>
                  <a:close/>
                  <a:moveTo>
                    <a:pt x="2508" y="1024"/>
                  </a:moveTo>
                  <a:cubicBezTo>
                    <a:pt x="2506" y="1023"/>
                    <a:pt x="2506" y="1020"/>
                    <a:pt x="2503" y="1019"/>
                  </a:cubicBezTo>
                  <a:cubicBezTo>
                    <a:pt x="2503" y="1021"/>
                    <a:pt x="2503" y="1023"/>
                    <a:pt x="2505" y="1025"/>
                  </a:cubicBezTo>
                  <a:cubicBezTo>
                    <a:pt x="2506" y="1026"/>
                    <a:pt x="2505" y="1028"/>
                    <a:pt x="2506" y="1029"/>
                  </a:cubicBezTo>
                  <a:cubicBezTo>
                    <a:pt x="2508" y="1031"/>
                    <a:pt x="2515" y="1034"/>
                    <a:pt x="2513" y="1028"/>
                  </a:cubicBezTo>
                  <a:cubicBezTo>
                    <a:pt x="2512" y="1027"/>
                    <a:pt x="2510" y="1025"/>
                    <a:pt x="2508" y="1024"/>
                  </a:cubicBezTo>
                  <a:close/>
                  <a:moveTo>
                    <a:pt x="2341" y="676"/>
                  </a:moveTo>
                  <a:cubicBezTo>
                    <a:pt x="2342" y="675"/>
                    <a:pt x="2344" y="679"/>
                    <a:pt x="2345" y="678"/>
                  </a:cubicBezTo>
                  <a:cubicBezTo>
                    <a:pt x="2346" y="677"/>
                    <a:pt x="2349" y="674"/>
                    <a:pt x="2349" y="673"/>
                  </a:cubicBezTo>
                  <a:cubicBezTo>
                    <a:pt x="2349" y="663"/>
                    <a:pt x="2337" y="671"/>
                    <a:pt x="2335" y="670"/>
                  </a:cubicBezTo>
                  <a:cubicBezTo>
                    <a:pt x="2332" y="676"/>
                    <a:pt x="2330" y="675"/>
                    <a:pt x="2332" y="682"/>
                  </a:cubicBezTo>
                  <a:cubicBezTo>
                    <a:pt x="2337" y="685"/>
                    <a:pt x="2338" y="678"/>
                    <a:pt x="2341" y="676"/>
                  </a:cubicBezTo>
                  <a:close/>
                  <a:moveTo>
                    <a:pt x="2296" y="1000"/>
                  </a:moveTo>
                  <a:cubicBezTo>
                    <a:pt x="2292" y="1005"/>
                    <a:pt x="2299" y="1005"/>
                    <a:pt x="2301" y="1005"/>
                  </a:cubicBezTo>
                  <a:cubicBezTo>
                    <a:pt x="2302" y="1004"/>
                    <a:pt x="2302" y="1001"/>
                    <a:pt x="2303" y="1002"/>
                  </a:cubicBezTo>
                  <a:cubicBezTo>
                    <a:pt x="2305" y="1002"/>
                    <a:pt x="2307" y="1004"/>
                    <a:pt x="2309" y="1003"/>
                  </a:cubicBezTo>
                  <a:cubicBezTo>
                    <a:pt x="2313" y="1002"/>
                    <a:pt x="2315" y="1004"/>
                    <a:pt x="2319" y="1007"/>
                  </a:cubicBezTo>
                  <a:cubicBezTo>
                    <a:pt x="2320" y="998"/>
                    <a:pt x="2312" y="998"/>
                    <a:pt x="2307" y="996"/>
                  </a:cubicBezTo>
                  <a:cubicBezTo>
                    <a:pt x="2302" y="997"/>
                    <a:pt x="2298" y="997"/>
                    <a:pt x="2296" y="1000"/>
                  </a:cubicBezTo>
                  <a:close/>
                  <a:moveTo>
                    <a:pt x="2647" y="1348"/>
                  </a:moveTo>
                  <a:cubicBezTo>
                    <a:pt x="2647" y="1345"/>
                    <a:pt x="2646" y="1342"/>
                    <a:pt x="2645" y="1340"/>
                  </a:cubicBezTo>
                  <a:cubicBezTo>
                    <a:pt x="2641" y="1342"/>
                    <a:pt x="2640" y="1342"/>
                    <a:pt x="2639" y="1346"/>
                  </a:cubicBezTo>
                  <a:cubicBezTo>
                    <a:pt x="2638" y="1350"/>
                    <a:pt x="2636" y="1348"/>
                    <a:pt x="2634" y="1352"/>
                  </a:cubicBezTo>
                  <a:cubicBezTo>
                    <a:pt x="2632" y="1354"/>
                    <a:pt x="2633" y="1358"/>
                    <a:pt x="2631" y="1360"/>
                  </a:cubicBezTo>
                  <a:cubicBezTo>
                    <a:pt x="2629" y="1363"/>
                    <a:pt x="2626" y="1365"/>
                    <a:pt x="2624" y="1367"/>
                  </a:cubicBezTo>
                  <a:cubicBezTo>
                    <a:pt x="2622" y="1369"/>
                    <a:pt x="2620" y="1371"/>
                    <a:pt x="2617" y="1372"/>
                  </a:cubicBezTo>
                  <a:cubicBezTo>
                    <a:pt x="2615" y="1373"/>
                    <a:pt x="2610" y="1374"/>
                    <a:pt x="2609" y="1376"/>
                  </a:cubicBezTo>
                  <a:cubicBezTo>
                    <a:pt x="2605" y="1382"/>
                    <a:pt x="2600" y="1388"/>
                    <a:pt x="2596" y="1394"/>
                  </a:cubicBezTo>
                  <a:cubicBezTo>
                    <a:pt x="2591" y="1400"/>
                    <a:pt x="2605" y="1398"/>
                    <a:pt x="2606" y="1400"/>
                  </a:cubicBezTo>
                  <a:cubicBezTo>
                    <a:pt x="2609" y="1403"/>
                    <a:pt x="2618" y="1406"/>
                    <a:pt x="2621" y="1402"/>
                  </a:cubicBezTo>
                  <a:cubicBezTo>
                    <a:pt x="2624" y="1397"/>
                    <a:pt x="2630" y="1391"/>
                    <a:pt x="2631" y="1385"/>
                  </a:cubicBezTo>
                  <a:cubicBezTo>
                    <a:pt x="2633" y="1377"/>
                    <a:pt x="2636" y="1376"/>
                    <a:pt x="2642" y="1372"/>
                  </a:cubicBezTo>
                  <a:cubicBezTo>
                    <a:pt x="2643" y="1373"/>
                    <a:pt x="2644" y="1375"/>
                    <a:pt x="2646" y="1375"/>
                  </a:cubicBezTo>
                  <a:cubicBezTo>
                    <a:pt x="2643" y="1370"/>
                    <a:pt x="2643" y="1369"/>
                    <a:pt x="2646" y="1365"/>
                  </a:cubicBezTo>
                  <a:cubicBezTo>
                    <a:pt x="2649" y="1361"/>
                    <a:pt x="2653" y="1357"/>
                    <a:pt x="2656" y="1353"/>
                  </a:cubicBezTo>
                  <a:cubicBezTo>
                    <a:pt x="2655" y="1350"/>
                    <a:pt x="2654" y="1347"/>
                    <a:pt x="2653" y="1344"/>
                  </a:cubicBezTo>
                  <a:cubicBezTo>
                    <a:pt x="2651" y="1345"/>
                    <a:pt x="2649" y="1347"/>
                    <a:pt x="2647" y="1348"/>
                  </a:cubicBezTo>
                  <a:close/>
                  <a:moveTo>
                    <a:pt x="2606" y="1403"/>
                  </a:moveTo>
                  <a:cubicBezTo>
                    <a:pt x="2604" y="1404"/>
                    <a:pt x="2605" y="1408"/>
                    <a:pt x="2603" y="1410"/>
                  </a:cubicBezTo>
                  <a:cubicBezTo>
                    <a:pt x="2606" y="1408"/>
                    <a:pt x="2613" y="1409"/>
                    <a:pt x="2606" y="1403"/>
                  </a:cubicBezTo>
                  <a:close/>
                  <a:moveTo>
                    <a:pt x="2685" y="1310"/>
                  </a:moveTo>
                  <a:cubicBezTo>
                    <a:pt x="2679" y="1314"/>
                    <a:pt x="2678" y="1314"/>
                    <a:pt x="2671" y="1312"/>
                  </a:cubicBezTo>
                  <a:cubicBezTo>
                    <a:pt x="2667" y="1311"/>
                    <a:pt x="2669" y="1303"/>
                    <a:pt x="2665" y="1300"/>
                  </a:cubicBezTo>
                  <a:cubicBezTo>
                    <a:pt x="2665" y="1305"/>
                    <a:pt x="2662" y="1309"/>
                    <a:pt x="2660" y="1303"/>
                  </a:cubicBezTo>
                  <a:cubicBezTo>
                    <a:pt x="2659" y="1301"/>
                    <a:pt x="2660" y="1299"/>
                    <a:pt x="2659" y="1297"/>
                  </a:cubicBezTo>
                  <a:cubicBezTo>
                    <a:pt x="2658" y="1296"/>
                    <a:pt x="2657" y="1294"/>
                    <a:pt x="2656" y="1293"/>
                  </a:cubicBezTo>
                  <a:cubicBezTo>
                    <a:pt x="2654" y="1287"/>
                    <a:pt x="2658" y="1288"/>
                    <a:pt x="2651" y="1285"/>
                  </a:cubicBezTo>
                  <a:cubicBezTo>
                    <a:pt x="2648" y="1284"/>
                    <a:pt x="2646" y="1281"/>
                    <a:pt x="2643" y="1280"/>
                  </a:cubicBezTo>
                  <a:cubicBezTo>
                    <a:pt x="2645" y="1283"/>
                    <a:pt x="2646" y="1287"/>
                    <a:pt x="2648" y="1290"/>
                  </a:cubicBezTo>
                  <a:cubicBezTo>
                    <a:pt x="2649" y="1290"/>
                    <a:pt x="2649" y="1289"/>
                    <a:pt x="2650" y="1289"/>
                  </a:cubicBezTo>
                  <a:cubicBezTo>
                    <a:pt x="2652" y="1292"/>
                    <a:pt x="2655" y="1306"/>
                    <a:pt x="2659" y="1304"/>
                  </a:cubicBezTo>
                  <a:cubicBezTo>
                    <a:pt x="2658" y="1309"/>
                    <a:pt x="2661" y="1313"/>
                    <a:pt x="2659" y="1317"/>
                  </a:cubicBezTo>
                  <a:cubicBezTo>
                    <a:pt x="2657" y="1323"/>
                    <a:pt x="2656" y="1324"/>
                    <a:pt x="2652" y="1328"/>
                  </a:cubicBezTo>
                  <a:cubicBezTo>
                    <a:pt x="2654" y="1329"/>
                    <a:pt x="2655" y="1331"/>
                    <a:pt x="2657" y="1333"/>
                  </a:cubicBezTo>
                  <a:cubicBezTo>
                    <a:pt x="2659" y="1333"/>
                    <a:pt x="2663" y="1333"/>
                    <a:pt x="2663" y="1335"/>
                  </a:cubicBezTo>
                  <a:cubicBezTo>
                    <a:pt x="2666" y="1339"/>
                    <a:pt x="2660" y="1345"/>
                    <a:pt x="2658" y="1347"/>
                  </a:cubicBezTo>
                  <a:cubicBezTo>
                    <a:pt x="2662" y="1349"/>
                    <a:pt x="2667" y="1352"/>
                    <a:pt x="2670" y="1346"/>
                  </a:cubicBezTo>
                  <a:cubicBezTo>
                    <a:pt x="2672" y="1341"/>
                    <a:pt x="2677" y="1334"/>
                    <a:pt x="2677" y="1329"/>
                  </a:cubicBezTo>
                  <a:cubicBezTo>
                    <a:pt x="2676" y="1325"/>
                    <a:pt x="2681" y="1325"/>
                    <a:pt x="2683" y="1326"/>
                  </a:cubicBezTo>
                  <a:cubicBezTo>
                    <a:pt x="2685" y="1327"/>
                    <a:pt x="2683" y="1324"/>
                    <a:pt x="2684" y="1323"/>
                  </a:cubicBezTo>
                  <a:cubicBezTo>
                    <a:pt x="2687" y="1320"/>
                    <a:pt x="2692" y="1311"/>
                    <a:pt x="2685" y="1310"/>
                  </a:cubicBezTo>
                  <a:close/>
                  <a:moveTo>
                    <a:pt x="1323" y="615"/>
                  </a:moveTo>
                  <a:cubicBezTo>
                    <a:pt x="1324" y="617"/>
                    <a:pt x="1326" y="618"/>
                    <a:pt x="1327" y="619"/>
                  </a:cubicBezTo>
                  <a:cubicBezTo>
                    <a:pt x="1329" y="618"/>
                    <a:pt x="1330" y="617"/>
                    <a:pt x="1331" y="616"/>
                  </a:cubicBezTo>
                  <a:cubicBezTo>
                    <a:pt x="1329" y="610"/>
                    <a:pt x="1327" y="613"/>
                    <a:pt x="1323" y="615"/>
                  </a:cubicBezTo>
                  <a:close/>
                  <a:moveTo>
                    <a:pt x="2759" y="312"/>
                  </a:moveTo>
                  <a:cubicBezTo>
                    <a:pt x="2759" y="317"/>
                    <a:pt x="2760" y="319"/>
                    <a:pt x="2756" y="321"/>
                  </a:cubicBezTo>
                  <a:cubicBezTo>
                    <a:pt x="2753" y="322"/>
                    <a:pt x="2755" y="327"/>
                    <a:pt x="2756" y="330"/>
                  </a:cubicBezTo>
                  <a:cubicBezTo>
                    <a:pt x="2750" y="329"/>
                    <a:pt x="2748" y="329"/>
                    <a:pt x="2744" y="325"/>
                  </a:cubicBezTo>
                  <a:cubicBezTo>
                    <a:pt x="2741" y="323"/>
                    <a:pt x="2734" y="327"/>
                    <a:pt x="2733" y="323"/>
                  </a:cubicBezTo>
                  <a:cubicBezTo>
                    <a:pt x="2732" y="318"/>
                    <a:pt x="2733" y="313"/>
                    <a:pt x="2728" y="313"/>
                  </a:cubicBezTo>
                  <a:cubicBezTo>
                    <a:pt x="2722" y="312"/>
                    <a:pt x="2717" y="312"/>
                    <a:pt x="2711" y="312"/>
                  </a:cubicBezTo>
                  <a:cubicBezTo>
                    <a:pt x="2708" y="311"/>
                    <a:pt x="2714" y="301"/>
                    <a:pt x="2706" y="303"/>
                  </a:cubicBezTo>
                  <a:cubicBezTo>
                    <a:pt x="2703" y="303"/>
                    <a:pt x="2704" y="313"/>
                    <a:pt x="2704" y="316"/>
                  </a:cubicBezTo>
                  <a:cubicBezTo>
                    <a:pt x="2704" y="322"/>
                    <a:pt x="2685" y="324"/>
                    <a:pt x="2680" y="325"/>
                  </a:cubicBezTo>
                  <a:cubicBezTo>
                    <a:pt x="2685" y="328"/>
                    <a:pt x="2690" y="330"/>
                    <a:pt x="2690" y="335"/>
                  </a:cubicBezTo>
                  <a:cubicBezTo>
                    <a:pt x="2690" y="342"/>
                    <a:pt x="2693" y="345"/>
                    <a:pt x="2697" y="350"/>
                  </a:cubicBezTo>
                  <a:cubicBezTo>
                    <a:pt x="2697" y="351"/>
                    <a:pt x="2694" y="355"/>
                    <a:pt x="2693" y="355"/>
                  </a:cubicBezTo>
                  <a:cubicBezTo>
                    <a:pt x="2692" y="356"/>
                    <a:pt x="2688" y="354"/>
                    <a:pt x="2686" y="354"/>
                  </a:cubicBezTo>
                  <a:cubicBezTo>
                    <a:pt x="2684" y="353"/>
                    <a:pt x="2678" y="351"/>
                    <a:pt x="2675" y="352"/>
                  </a:cubicBezTo>
                  <a:cubicBezTo>
                    <a:pt x="2665" y="358"/>
                    <a:pt x="2655" y="365"/>
                    <a:pt x="2645" y="371"/>
                  </a:cubicBezTo>
                  <a:cubicBezTo>
                    <a:pt x="2637" y="376"/>
                    <a:pt x="2628" y="378"/>
                    <a:pt x="2625" y="387"/>
                  </a:cubicBezTo>
                  <a:cubicBezTo>
                    <a:pt x="2618" y="380"/>
                    <a:pt x="2617" y="379"/>
                    <a:pt x="2608" y="381"/>
                  </a:cubicBezTo>
                  <a:cubicBezTo>
                    <a:pt x="2599" y="382"/>
                    <a:pt x="2599" y="382"/>
                    <a:pt x="2593" y="390"/>
                  </a:cubicBezTo>
                  <a:cubicBezTo>
                    <a:pt x="2593" y="387"/>
                    <a:pt x="2593" y="385"/>
                    <a:pt x="2593" y="382"/>
                  </a:cubicBezTo>
                  <a:cubicBezTo>
                    <a:pt x="2590" y="383"/>
                    <a:pt x="2585" y="387"/>
                    <a:pt x="2582" y="387"/>
                  </a:cubicBezTo>
                  <a:cubicBezTo>
                    <a:pt x="2579" y="386"/>
                    <a:pt x="2575" y="384"/>
                    <a:pt x="2573" y="388"/>
                  </a:cubicBezTo>
                  <a:cubicBezTo>
                    <a:pt x="2568" y="396"/>
                    <a:pt x="2563" y="404"/>
                    <a:pt x="2558" y="412"/>
                  </a:cubicBezTo>
                  <a:cubicBezTo>
                    <a:pt x="2561" y="413"/>
                    <a:pt x="2570" y="414"/>
                    <a:pt x="2569" y="417"/>
                  </a:cubicBezTo>
                  <a:cubicBezTo>
                    <a:pt x="2567" y="425"/>
                    <a:pt x="2567" y="426"/>
                    <a:pt x="2571" y="432"/>
                  </a:cubicBezTo>
                  <a:cubicBezTo>
                    <a:pt x="2564" y="435"/>
                    <a:pt x="2556" y="439"/>
                    <a:pt x="2561" y="449"/>
                  </a:cubicBezTo>
                  <a:cubicBezTo>
                    <a:pt x="2561" y="451"/>
                    <a:pt x="2555" y="454"/>
                    <a:pt x="2553" y="454"/>
                  </a:cubicBezTo>
                  <a:cubicBezTo>
                    <a:pt x="2549" y="455"/>
                    <a:pt x="2546" y="455"/>
                    <a:pt x="2545" y="460"/>
                  </a:cubicBezTo>
                  <a:cubicBezTo>
                    <a:pt x="2545" y="465"/>
                    <a:pt x="2546" y="469"/>
                    <a:pt x="2541" y="471"/>
                  </a:cubicBezTo>
                  <a:cubicBezTo>
                    <a:pt x="2535" y="472"/>
                    <a:pt x="2535" y="472"/>
                    <a:pt x="2534" y="479"/>
                  </a:cubicBezTo>
                  <a:cubicBezTo>
                    <a:pt x="2533" y="486"/>
                    <a:pt x="2524" y="493"/>
                    <a:pt x="2520" y="498"/>
                  </a:cubicBezTo>
                  <a:cubicBezTo>
                    <a:pt x="2514" y="474"/>
                    <a:pt x="2497" y="427"/>
                    <a:pt x="2526" y="413"/>
                  </a:cubicBezTo>
                  <a:cubicBezTo>
                    <a:pt x="2534" y="409"/>
                    <a:pt x="2539" y="408"/>
                    <a:pt x="2544" y="400"/>
                  </a:cubicBezTo>
                  <a:cubicBezTo>
                    <a:pt x="2548" y="392"/>
                    <a:pt x="2554" y="388"/>
                    <a:pt x="2561" y="383"/>
                  </a:cubicBezTo>
                  <a:cubicBezTo>
                    <a:pt x="2566" y="379"/>
                    <a:pt x="2572" y="377"/>
                    <a:pt x="2574" y="371"/>
                  </a:cubicBezTo>
                  <a:cubicBezTo>
                    <a:pt x="2575" y="366"/>
                    <a:pt x="2576" y="361"/>
                    <a:pt x="2577" y="356"/>
                  </a:cubicBezTo>
                  <a:cubicBezTo>
                    <a:pt x="2578" y="355"/>
                    <a:pt x="2584" y="355"/>
                    <a:pt x="2586" y="354"/>
                  </a:cubicBezTo>
                  <a:cubicBezTo>
                    <a:pt x="2581" y="353"/>
                    <a:pt x="2578" y="353"/>
                    <a:pt x="2573" y="353"/>
                  </a:cubicBezTo>
                  <a:cubicBezTo>
                    <a:pt x="2570" y="354"/>
                    <a:pt x="2568" y="360"/>
                    <a:pt x="2566" y="363"/>
                  </a:cubicBezTo>
                  <a:cubicBezTo>
                    <a:pt x="2562" y="369"/>
                    <a:pt x="2553" y="374"/>
                    <a:pt x="2548" y="378"/>
                  </a:cubicBezTo>
                  <a:cubicBezTo>
                    <a:pt x="2545" y="371"/>
                    <a:pt x="2546" y="368"/>
                    <a:pt x="2547" y="361"/>
                  </a:cubicBezTo>
                  <a:cubicBezTo>
                    <a:pt x="2542" y="364"/>
                    <a:pt x="2540" y="365"/>
                    <a:pt x="2534" y="365"/>
                  </a:cubicBezTo>
                  <a:cubicBezTo>
                    <a:pt x="2528" y="365"/>
                    <a:pt x="2526" y="364"/>
                    <a:pt x="2521" y="368"/>
                  </a:cubicBezTo>
                  <a:cubicBezTo>
                    <a:pt x="2514" y="374"/>
                    <a:pt x="2507" y="381"/>
                    <a:pt x="2501" y="389"/>
                  </a:cubicBezTo>
                  <a:cubicBezTo>
                    <a:pt x="2503" y="391"/>
                    <a:pt x="2508" y="393"/>
                    <a:pt x="2506" y="396"/>
                  </a:cubicBezTo>
                  <a:cubicBezTo>
                    <a:pt x="2506" y="397"/>
                    <a:pt x="2499" y="398"/>
                    <a:pt x="2498" y="398"/>
                  </a:cubicBezTo>
                  <a:cubicBezTo>
                    <a:pt x="2490" y="399"/>
                    <a:pt x="2483" y="399"/>
                    <a:pt x="2476" y="400"/>
                  </a:cubicBezTo>
                  <a:cubicBezTo>
                    <a:pt x="2479" y="398"/>
                    <a:pt x="2481" y="397"/>
                    <a:pt x="2484" y="395"/>
                  </a:cubicBezTo>
                  <a:cubicBezTo>
                    <a:pt x="2477" y="393"/>
                    <a:pt x="2470" y="392"/>
                    <a:pt x="2464" y="391"/>
                  </a:cubicBezTo>
                  <a:cubicBezTo>
                    <a:pt x="2462" y="390"/>
                    <a:pt x="2457" y="395"/>
                    <a:pt x="2456" y="396"/>
                  </a:cubicBezTo>
                  <a:cubicBezTo>
                    <a:pt x="2453" y="397"/>
                    <a:pt x="2451" y="396"/>
                    <a:pt x="2448" y="395"/>
                  </a:cubicBezTo>
                  <a:cubicBezTo>
                    <a:pt x="2442" y="394"/>
                    <a:pt x="2437" y="394"/>
                    <a:pt x="2430" y="394"/>
                  </a:cubicBezTo>
                  <a:cubicBezTo>
                    <a:pt x="2427" y="395"/>
                    <a:pt x="2415" y="393"/>
                    <a:pt x="2412" y="396"/>
                  </a:cubicBezTo>
                  <a:cubicBezTo>
                    <a:pt x="2402" y="405"/>
                    <a:pt x="2392" y="415"/>
                    <a:pt x="2382" y="425"/>
                  </a:cubicBezTo>
                  <a:cubicBezTo>
                    <a:pt x="2372" y="435"/>
                    <a:pt x="2362" y="442"/>
                    <a:pt x="2351" y="450"/>
                  </a:cubicBezTo>
                  <a:cubicBezTo>
                    <a:pt x="2353" y="453"/>
                    <a:pt x="2355" y="453"/>
                    <a:pt x="2358" y="453"/>
                  </a:cubicBezTo>
                  <a:cubicBezTo>
                    <a:pt x="2362" y="453"/>
                    <a:pt x="2363" y="453"/>
                    <a:pt x="2364" y="457"/>
                  </a:cubicBezTo>
                  <a:cubicBezTo>
                    <a:pt x="2365" y="458"/>
                    <a:pt x="2366" y="464"/>
                    <a:pt x="2367" y="464"/>
                  </a:cubicBezTo>
                  <a:cubicBezTo>
                    <a:pt x="2375" y="465"/>
                    <a:pt x="2376" y="466"/>
                    <a:pt x="2380" y="458"/>
                  </a:cubicBezTo>
                  <a:cubicBezTo>
                    <a:pt x="2383" y="451"/>
                    <a:pt x="2402" y="467"/>
                    <a:pt x="2401" y="472"/>
                  </a:cubicBezTo>
                  <a:cubicBezTo>
                    <a:pt x="2399" y="485"/>
                    <a:pt x="2396" y="497"/>
                    <a:pt x="2393" y="510"/>
                  </a:cubicBezTo>
                  <a:cubicBezTo>
                    <a:pt x="2391" y="522"/>
                    <a:pt x="2387" y="528"/>
                    <a:pt x="2380" y="538"/>
                  </a:cubicBezTo>
                  <a:cubicBezTo>
                    <a:pt x="2374" y="548"/>
                    <a:pt x="2369" y="557"/>
                    <a:pt x="2361" y="564"/>
                  </a:cubicBezTo>
                  <a:cubicBezTo>
                    <a:pt x="2356" y="570"/>
                    <a:pt x="2351" y="575"/>
                    <a:pt x="2346" y="580"/>
                  </a:cubicBezTo>
                  <a:cubicBezTo>
                    <a:pt x="2343" y="583"/>
                    <a:pt x="2337" y="583"/>
                    <a:pt x="2333" y="584"/>
                  </a:cubicBezTo>
                  <a:cubicBezTo>
                    <a:pt x="2331" y="584"/>
                    <a:pt x="2329" y="579"/>
                    <a:pt x="2328" y="578"/>
                  </a:cubicBezTo>
                  <a:cubicBezTo>
                    <a:pt x="2326" y="578"/>
                    <a:pt x="2322" y="582"/>
                    <a:pt x="2321" y="583"/>
                  </a:cubicBezTo>
                  <a:cubicBezTo>
                    <a:pt x="2315" y="586"/>
                    <a:pt x="2315" y="588"/>
                    <a:pt x="2312" y="595"/>
                  </a:cubicBezTo>
                  <a:cubicBezTo>
                    <a:pt x="2309" y="606"/>
                    <a:pt x="2300" y="612"/>
                    <a:pt x="2292" y="620"/>
                  </a:cubicBezTo>
                  <a:cubicBezTo>
                    <a:pt x="2301" y="627"/>
                    <a:pt x="2309" y="636"/>
                    <a:pt x="2307" y="649"/>
                  </a:cubicBezTo>
                  <a:cubicBezTo>
                    <a:pt x="2306" y="658"/>
                    <a:pt x="2307" y="659"/>
                    <a:pt x="2299" y="663"/>
                  </a:cubicBezTo>
                  <a:cubicBezTo>
                    <a:pt x="2294" y="666"/>
                    <a:pt x="2290" y="666"/>
                    <a:pt x="2284" y="666"/>
                  </a:cubicBezTo>
                  <a:cubicBezTo>
                    <a:pt x="2284" y="661"/>
                    <a:pt x="2285" y="656"/>
                    <a:pt x="2286" y="651"/>
                  </a:cubicBezTo>
                  <a:cubicBezTo>
                    <a:pt x="2286" y="645"/>
                    <a:pt x="2281" y="646"/>
                    <a:pt x="2286" y="641"/>
                  </a:cubicBezTo>
                  <a:cubicBezTo>
                    <a:pt x="2288" y="637"/>
                    <a:pt x="2287" y="633"/>
                    <a:pt x="2283" y="633"/>
                  </a:cubicBezTo>
                  <a:cubicBezTo>
                    <a:pt x="2279" y="634"/>
                    <a:pt x="2273" y="636"/>
                    <a:pt x="2272" y="630"/>
                  </a:cubicBezTo>
                  <a:cubicBezTo>
                    <a:pt x="2271" y="627"/>
                    <a:pt x="2275" y="620"/>
                    <a:pt x="2276" y="617"/>
                  </a:cubicBezTo>
                  <a:cubicBezTo>
                    <a:pt x="2276" y="617"/>
                    <a:pt x="2268" y="611"/>
                    <a:pt x="2267" y="611"/>
                  </a:cubicBezTo>
                  <a:cubicBezTo>
                    <a:pt x="2264" y="611"/>
                    <a:pt x="2258" y="616"/>
                    <a:pt x="2256" y="618"/>
                  </a:cubicBezTo>
                  <a:cubicBezTo>
                    <a:pt x="2252" y="620"/>
                    <a:pt x="2248" y="623"/>
                    <a:pt x="2244" y="625"/>
                  </a:cubicBezTo>
                  <a:cubicBezTo>
                    <a:pt x="2241" y="617"/>
                    <a:pt x="2248" y="612"/>
                    <a:pt x="2253" y="607"/>
                  </a:cubicBezTo>
                  <a:cubicBezTo>
                    <a:pt x="2248" y="604"/>
                    <a:pt x="2248" y="603"/>
                    <a:pt x="2243" y="605"/>
                  </a:cubicBezTo>
                  <a:cubicBezTo>
                    <a:pt x="2239" y="607"/>
                    <a:pt x="2237" y="609"/>
                    <a:pt x="2234" y="612"/>
                  </a:cubicBezTo>
                  <a:cubicBezTo>
                    <a:pt x="2230" y="615"/>
                    <a:pt x="2228" y="617"/>
                    <a:pt x="2223" y="618"/>
                  </a:cubicBezTo>
                  <a:cubicBezTo>
                    <a:pt x="2222" y="619"/>
                    <a:pt x="2214" y="621"/>
                    <a:pt x="2216" y="624"/>
                  </a:cubicBezTo>
                  <a:cubicBezTo>
                    <a:pt x="2219" y="627"/>
                    <a:pt x="2222" y="630"/>
                    <a:pt x="2225" y="634"/>
                  </a:cubicBezTo>
                  <a:cubicBezTo>
                    <a:pt x="2228" y="640"/>
                    <a:pt x="2228" y="639"/>
                    <a:pt x="2233" y="636"/>
                  </a:cubicBezTo>
                  <a:cubicBezTo>
                    <a:pt x="2241" y="632"/>
                    <a:pt x="2247" y="636"/>
                    <a:pt x="2256" y="638"/>
                  </a:cubicBezTo>
                  <a:cubicBezTo>
                    <a:pt x="2247" y="645"/>
                    <a:pt x="2237" y="653"/>
                    <a:pt x="2228" y="661"/>
                  </a:cubicBezTo>
                  <a:cubicBezTo>
                    <a:pt x="2232" y="664"/>
                    <a:pt x="2237" y="667"/>
                    <a:pt x="2239" y="672"/>
                  </a:cubicBezTo>
                  <a:cubicBezTo>
                    <a:pt x="2242" y="678"/>
                    <a:pt x="2245" y="684"/>
                    <a:pt x="2248" y="691"/>
                  </a:cubicBezTo>
                  <a:cubicBezTo>
                    <a:pt x="2243" y="690"/>
                    <a:pt x="2239" y="689"/>
                    <a:pt x="2234" y="688"/>
                  </a:cubicBezTo>
                  <a:cubicBezTo>
                    <a:pt x="2239" y="692"/>
                    <a:pt x="2244" y="695"/>
                    <a:pt x="2249" y="699"/>
                  </a:cubicBezTo>
                  <a:cubicBezTo>
                    <a:pt x="2245" y="702"/>
                    <a:pt x="2241" y="704"/>
                    <a:pt x="2238" y="707"/>
                  </a:cubicBezTo>
                  <a:cubicBezTo>
                    <a:pt x="2242" y="708"/>
                    <a:pt x="2247" y="710"/>
                    <a:pt x="2251" y="711"/>
                  </a:cubicBezTo>
                  <a:cubicBezTo>
                    <a:pt x="2246" y="721"/>
                    <a:pt x="2241" y="734"/>
                    <a:pt x="2234" y="744"/>
                  </a:cubicBezTo>
                  <a:cubicBezTo>
                    <a:pt x="2226" y="753"/>
                    <a:pt x="2220" y="764"/>
                    <a:pt x="2209" y="769"/>
                  </a:cubicBezTo>
                  <a:cubicBezTo>
                    <a:pt x="2197" y="774"/>
                    <a:pt x="2185" y="779"/>
                    <a:pt x="2173" y="783"/>
                  </a:cubicBezTo>
                  <a:cubicBezTo>
                    <a:pt x="2170" y="784"/>
                    <a:pt x="2166" y="786"/>
                    <a:pt x="2162" y="787"/>
                  </a:cubicBezTo>
                  <a:cubicBezTo>
                    <a:pt x="2159" y="788"/>
                    <a:pt x="2160" y="788"/>
                    <a:pt x="2161" y="792"/>
                  </a:cubicBezTo>
                  <a:cubicBezTo>
                    <a:pt x="2161" y="794"/>
                    <a:pt x="2161" y="799"/>
                    <a:pt x="2157" y="797"/>
                  </a:cubicBezTo>
                  <a:cubicBezTo>
                    <a:pt x="2156" y="796"/>
                    <a:pt x="2155" y="791"/>
                    <a:pt x="2154" y="789"/>
                  </a:cubicBezTo>
                  <a:cubicBezTo>
                    <a:pt x="2155" y="789"/>
                    <a:pt x="2157" y="788"/>
                    <a:pt x="2158" y="788"/>
                  </a:cubicBezTo>
                  <a:cubicBezTo>
                    <a:pt x="2154" y="785"/>
                    <a:pt x="2146" y="782"/>
                    <a:pt x="2142" y="786"/>
                  </a:cubicBezTo>
                  <a:cubicBezTo>
                    <a:pt x="2138" y="789"/>
                    <a:pt x="2128" y="794"/>
                    <a:pt x="2126" y="799"/>
                  </a:cubicBezTo>
                  <a:cubicBezTo>
                    <a:pt x="2126" y="801"/>
                    <a:pt x="2123" y="807"/>
                    <a:pt x="2124" y="809"/>
                  </a:cubicBezTo>
                  <a:cubicBezTo>
                    <a:pt x="2126" y="813"/>
                    <a:pt x="2128" y="816"/>
                    <a:pt x="2131" y="820"/>
                  </a:cubicBezTo>
                  <a:cubicBezTo>
                    <a:pt x="2134" y="826"/>
                    <a:pt x="2138" y="830"/>
                    <a:pt x="2142" y="835"/>
                  </a:cubicBezTo>
                  <a:cubicBezTo>
                    <a:pt x="2147" y="842"/>
                    <a:pt x="2150" y="844"/>
                    <a:pt x="2150" y="852"/>
                  </a:cubicBezTo>
                  <a:cubicBezTo>
                    <a:pt x="2150" y="857"/>
                    <a:pt x="2153" y="868"/>
                    <a:pt x="2149" y="872"/>
                  </a:cubicBezTo>
                  <a:cubicBezTo>
                    <a:pt x="2139" y="881"/>
                    <a:pt x="2129" y="890"/>
                    <a:pt x="2118" y="899"/>
                  </a:cubicBezTo>
                  <a:cubicBezTo>
                    <a:pt x="2114" y="895"/>
                    <a:pt x="2119" y="889"/>
                    <a:pt x="2116" y="886"/>
                  </a:cubicBezTo>
                  <a:cubicBezTo>
                    <a:pt x="2113" y="882"/>
                    <a:pt x="2109" y="879"/>
                    <a:pt x="2106" y="875"/>
                  </a:cubicBezTo>
                  <a:cubicBezTo>
                    <a:pt x="2099" y="868"/>
                    <a:pt x="2094" y="864"/>
                    <a:pt x="2086" y="864"/>
                  </a:cubicBezTo>
                  <a:cubicBezTo>
                    <a:pt x="2086" y="862"/>
                    <a:pt x="2086" y="859"/>
                    <a:pt x="2087" y="857"/>
                  </a:cubicBezTo>
                  <a:cubicBezTo>
                    <a:pt x="2078" y="858"/>
                    <a:pt x="2080" y="859"/>
                    <a:pt x="2079" y="868"/>
                  </a:cubicBezTo>
                  <a:cubicBezTo>
                    <a:pt x="2079" y="874"/>
                    <a:pt x="2076" y="879"/>
                    <a:pt x="2074" y="884"/>
                  </a:cubicBezTo>
                  <a:cubicBezTo>
                    <a:pt x="2073" y="886"/>
                    <a:pt x="2074" y="888"/>
                    <a:pt x="2074" y="891"/>
                  </a:cubicBezTo>
                  <a:cubicBezTo>
                    <a:pt x="2074" y="895"/>
                    <a:pt x="2074" y="895"/>
                    <a:pt x="2078" y="894"/>
                  </a:cubicBezTo>
                  <a:cubicBezTo>
                    <a:pt x="2081" y="894"/>
                    <a:pt x="2083" y="908"/>
                    <a:pt x="2084" y="910"/>
                  </a:cubicBezTo>
                  <a:cubicBezTo>
                    <a:pt x="2085" y="914"/>
                    <a:pt x="2093" y="918"/>
                    <a:pt x="2096" y="920"/>
                  </a:cubicBezTo>
                  <a:cubicBezTo>
                    <a:pt x="2099" y="923"/>
                    <a:pt x="2104" y="927"/>
                    <a:pt x="2105" y="931"/>
                  </a:cubicBezTo>
                  <a:cubicBezTo>
                    <a:pt x="2107" y="936"/>
                    <a:pt x="2105" y="942"/>
                    <a:pt x="2106" y="948"/>
                  </a:cubicBezTo>
                  <a:cubicBezTo>
                    <a:pt x="2108" y="952"/>
                    <a:pt x="2110" y="957"/>
                    <a:pt x="2112" y="962"/>
                  </a:cubicBezTo>
                  <a:cubicBezTo>
                    <a:pt x="2105" y="961"/>
                    <a:pt x="2101" y="956"/>
                    <a:pt x="2095" y="952"/>
                  </a:cubicBezTo>
                  <a:cubicBezTo>
                    <a:pt x="2089" y="947"/>
                    <a:pt x="2089" y="945"/>
                    <a:pt x="2087" y="938"/>
                  </a:cubicBezTo>
                  <a:cubicBezTo>
                    <a:pt x="2085" y="933"/>
                    <a:pt x="2084" y="922"/>
                    <a:pt x="2080" y="918"/>
                  </a:cubicBezTo>
                  <a:cubicBezTo>
                    <a:pt x="2075" y="913"/>
                    <a:pt x="2070" y="907"/>
                    <a:pt x="2065" y="902"/>
                  </a:cubicBezTo>
                  <a:cubicBezTo>
                    <a:pt x="2063" y="899"/>
                    <a:pt x="2066" y="886"/>
                    <a:pt x="2066" y="882"/>
                  </a:cubicBezTo>
                  <a:cubicBezTo>
                    <a:pt x="2067" y="875"/>
                    <a:pt x="2065" y="867"/>
                    <a:pt x="2065" y="861"/>
                  </a:cubicBezTo>
                  <a:cubicBezTo>
                    <a:pt x="2064" y="847"/>
                    <a:pt x="2060" y="835"/>
                    <a:pt x="2056" y="822"/>
                  </a:cubicBezTo>
                  <a:cubicBezTo>
                    <a:pt x="2053" y="826"/>
                    <a:pt x="2050" y="829"/>
                    <a:pt x="2047" y="832"/>
                  </a:cubicBezTo>
                  <a:cubicBezTo>
                    <a:pt x="2044" y="837"/>
                    <a:pt x="2044" y="836"/>
                    <a:pt x="2039" y="835"/>
                  </a:cubicBezTo>
                  <a:cubicBezTo>
                    <a:pt x="2034" y="834"/>
                    <a:pt x="2034" y="834"/>
                    <a:pt x="2035" y="829"/>
                  </a:cubicBezTo>
                  <a:cubicBezTo>
                    <a:pt x="2035" y="826"/>
                    <a:pt x="2037" y="819"/>
                    <a:pt x="2036" y="817"/>
                  </a:cubicBezTo>
                  <a:cubicBezTo>
                    <a:pt x="2033" y="808"/>
                    <a:pt x="2031" y="801"/>
                    <a:pt x="2024" y="796"/>
                  </a:cubicBezTo>
                  <a:cubicBezTo>
                    <a:pt x="2018" y="791"/>
                    <a:pt x="2016" y="782"/>
                    <a:pt x="2013" y="775"/>
                  </a:cubicBezTo>
                  <a:cubicBezTo>
                    <a:pt x="2010" y="777"/>
                    <a:pt x="2005" y="782"/>
                    <a:pt x="2002" y="782"/>
                  </a:cubicBezTo>
                  <a:cubicBezTo>
                    <a:pt x="1995" y="783"/>
                    <a:pt x="1989" y="784"/>
                    <a:pt x="1983" y="785"/>
                  </a:cubicBezTo>
                  <a:cubicBezTo>
                    <a:pt x="1982" y="785"/>
                    <a:pt x="1978" y="785"/>
                    <a:pt x="1977" y="786"/>
                  </a:cubicBezTo>
                  <a:cubicBezTo>
                    <a:pt x="1976" y="787"/>
                    <a:pt x="1978" y="791"/>
                    <a:pt x="1977" y="792"/>
                  </a:cubicBezTo>
                  <a:cubicBezTo>
                    <a:pt x="1974" y="796"/>
                    <a:pt x="1971" y="799"/>
                    <a:pt x="1968" y="802"/>
                  </a:cubicBezTo>
                  <a:cubicBezTo>
                    <a:pt x="1959" y="811"/>
                    <a:pt x="1950" y="820"/>
                    <a:pt x="1941" y="829"/>
                  </a:cubicBezTo>
                  <a:cubicBezTo>
                    <a:pt x="1938" y="832"/>
                    <a:pt x="1932" y="834"/>
                    <a:pt x="1929" y="836"/>
                  </a:cubicBezTo>
                  <a:cubicBezTo>
                    <a:pt x="1924" y="838"/>
                    <a:pt x="1926" y="841"/>
                    <a:pt x="1926" y="847"/>
                  </a:cubicBezTo>
                  <a:cubicBezTo>
                    <a:pt x="1926" y="852"/>
                    <a:pt x="1927" y="859"/>
                    <a:pt x="1926" y="863"/>
                  </a:cubicBezTo>
                  <a:cubicBezTo>
                    <a:pt x="1925" y="868"/>
                    <a:pt x="1922" y="874"/>
                    <a:pt x="1923" y="879"/>
                  </a:cubicBezTo>
                  <a:cubicBezTo>
                    <a:pt x="1924" y="886"/>
                    <a:pt x="1925" y="889"/>
                    <a:pt x="1930" y="894"/>
                  </a:cubicBezTo>
                  <a:cubicBezTo>
                    <a:pt x="1934" y="898"/>
                    <a:pt x="1935" y="903"/>
                    <a:pt x="1938" y="909"/>
                  </a:cubicBezTo>
                  <a:cubicBezTo>
                    <a:pt x="1942" y="919"/>
                    <a:pt x="1925" y="928"/>
                    <a:pt x="1924" y="914"/>
                  </a:cubicBezTo>
                  <a:cubicBezTo>
                    <a:pt x="1923" y="908"/>
                    <a:pt x="1923" y="903"/>
                    <a:pt x="1923" y="897"/>
                  </a:cubicBezTo>
                  <a:cubicBezTo>
                    <a:pt x="1923" y="891"/>
                    <a:pt x="1921" y="890"/>
                    <a:pt x="1917" y="886"/>
                  </a:cubicBezTo>
                  <a:cubicBezTo>
                    <a:pt x="1917" y="890"/>
                    <a:pt x="1918" y="894"/>
                    <a:pt x="1914" y="896"/>
                  </a:cubicBezTo>
                  <a:cubicBezTo>
                    <a:pt x="1911" y="898"/>
                    <a:pt x="1907" y="901"/>
                    <a:pt x="1904" y="903"/>
                  </a:cubicBezTo>
                  <a:cubicBezTo>
                    <a:pt x="1894" y="884"/>
                    <a:pt x="1885" y="865"/>
                    <a:pt x="1877" y="845"/>
                  </a:cubicBezTo>
                  <a:cubicBezTo>
                    <a:pt x="1874" y="840"/>
                    <a:pt x="1871" y="834"/>
                    <a:pt x="1869" y="829"/>
                  </a:cubicBezTo>
                  <a:cubicBezTo>
                    <a:pt x="1868" y="825"/>
                    <a:pt x="1869" y="820"/>
                    <a:pt x="1869" y="816"/>
                  </a:cubicBezTo>
                  <a:cubicBezTo>
                    <a:pt x="1868" y="803"/>
                    <a:pt x="1868" y="791"/>
                    <a:pt x="1868" y="778"/>
                  </a:cubicBezTo>
                  <a:cubicBezTo>
                    <a:pt x="1865" y="782"/>
                    <a:pt x="1862" y="786"/>
                    <a:pt x="1860" y="789"/>
                  </a:cubicBezTo>
                  <a:cubicBezTo>
                    <a:pt x="1857" y="793"/>
                    <a:pt x="1857" y="792"/>
                    <a:pt x="1852" y="792"/>
                  </a:cubicBezTo>
                  <a:cubicBezTo>
                    <a:pt x="1848" y="792"/>
                    <a:pt x="1842" y="783"/>
                    <a:pt x="1838" y="779"/>
                  </a:cubicBezTo>
                  <a:cubicBezTo>
                    <a:pt x="1842" y="778"/>
                    <a:pt x="1849" y="779"/>
                    <a:pt x="1850" y="774"/>
                  </a:cubicBezTo>
                  <a:cubicBezTo>
                    <a:pt x="1848" y="774"/>
                    <a:pt x="1845" y="775"/>
                    <a:pt x="1844" y="774"/>
                  </a:cubicBezTo>
                  <a:cubicBezTo>
                    <a:pt x="1839" y="773"/>
                    <a:pt x="1833" y="768"/>
                    <a:pt x="1828" y="765"/>
                  </a:cubicBezTo>
                  <a:cubicBezTo>
                    <a:pt x="1825" y="764"/>
                    <a:pt x="1823" y="755"/>
                    <a:pt x="1821" y="752"/>
                  </a:cubicBezTo>
                  <a:cubicBezTo>
                    <a:pt x="1820" y="748"/>
                    <a:pt x="1793" y="754"/>
                    <a:pt x="1789" y="755"/>
                  </a:cubicBezTo>
                  <a:cubicBezTo>
                    <a:pt x="1779" y="756"/>
                    <a:pt x="1769" y="752"/>
                    <a:pt x="1759" y="750"/>
                  </a:cubicBezTo>
                  <a:cubicBezTo>
                    <a:pt x="1755" y="749"/>
                    <a:pt x="1750" y="749"/>
                    <a:pt x="1748" y="745"/>
                  </a:cubicBezTo>
                  <a:cubicBezTo>
                    <a:pt x="1744" y="737"/>
                    <a:pt x="1745" y="735"/>
                    <a:pt x="1737" y="738"/>
                  </a:cubicBezTo>
                  <a:cubicBezTo>
                    <a:pt x="1731" y="740"/>
                    <a:pt x="1727" y="739"/>
                    <a:pt x="1720" y="738"/>
                  </a:cubicBezTo>
                  <a:cubicBezTo>
                    <a:pt x="1716" y="737"/>
                    <a:pt x="1714" y="732"/>
                    <a:pt x="1710" y="731"/>
                  </a:cubicBezTo>
                  <a:cubicBezTo>
                    <a:pt x="1703" y="727"/>
                    <a:pt x="1702" y="726"/>
                    <a:pt x="1699" y="719"/>
                  </a:cubicBezTo>
                  <a:cubicBezTo>
                    <a:pt x="1697" y="714"/>
                    <a:pt x="1696" y="708"/>
                    <a:pt x="1690" y="707"/>
                  </a:cubicBezTo>
                  <a:cubicBezTo>
                    <a:pt x="1682" y="706"/>
                    <a:pt x="1682" y="706"/>
                    <a:pt x="1676" y="714"/>
                  </a:cubicBezTo>
                  <a:cubicBezTo>
                    <a:pt x="1674" y="716"/>
                    <a:pt x="1681" y="725"/>
                    <a:pt x="1682" y="728"/>
                  </a:cubicBezTo>
                  <a:cubicBezTo>
                    <a:pt x="1688" y="737"/>
                    <a:pt x="1693" y="747"/>
                    <a:pt x="1698" y="756"/>
                  </a:cubicBezTo>
                  <a:cubicBezTo>
                    <a:pt x="1698" y="752"/>
                    <a:pt x="1699" y="747"/>
                    <a:pt x="1700" y="743"/>
                  </a:cubicBezTo>
                  <a:cubicBezTo>
                    <a:pt x="1703" y="750"/>
                    <a:pt x="1703" y="756"/>
                    <a:pt x="1703" y="764"/>
                  </a:cubicBezTo>
                  <a:cubicBezTo>
                    <a:pt x="1709" y="763"/>
                    <a:pt x="1720" y="764"/>
                    <a:pt x="1726" y="761"/>
                  </a:cubicBezTo>
                  <a:cubicBezTo>
                    <a:pt x="1731" y="757"/>
                    <a:pt x="1737" y="748"/>
                    <a:pt x="1741" y="743"/>
                  </a:cubicBezTo>
                  <a:cubicBezTo>
                    <a:pt x="1742" y="748"/>
                    <a:pt x="1740" y="757"/>
                    <a:pt x="1745" y="760"/>
                  </a:cubicBezTo>
                  <a:cubicBezTo>
                    <a:pt x="1747" y="762"/>
                    <a:pt x="1750" y="765"/>
                    <a:pt x="1753" y="766"/>
                  </a:cubicBezTo>
                  <a:cubicBezTo>
                    <a:pt x="1756" y="767"/>
                    <a:pt x="1759" y="766"/>
                    <a:pt x="1760" y="769"/>
                  </a:cubicBezTo>
                  <a:cubicBezTo>
                    <a:pt x="1761" y="771"/>
                    <a:pt x="1763" y="776"/>
                    <a:pt x="1765" y="777"/>
                  </a:cubicBezTo>
                  <a:cubicBezTo>
                    <a:pt x="1769" y="777"/>
                    <a:pt x="1767" y="780"/>
                    <a:pt x="1767" y="784"/>
                  </a:cubicBezTo>
                  <a:cubicBezTo>
                    <a:pt x="1767" y="788"/>
                    <a:pt x="1759" y="795"/>
                    <a:pt x="1756" y="798"/>
                  </a:cubicBezTo>
                  <a:cubicBezTo>
                    <a:pt x="1756" y="797"/>
                    <a:pt x="1755" y="795"/>
                    <a:pt x="1755" y="794"/>
                  </a:cubicBezTo>
                  <a:cubicBezTo>
                    <a:pt x="1753" y="799"/>
                    <a:pt x="1751" y="801"/>
                    <a:pt x="1751" y="807"/>
                  </a:cubicBezTo>
                  <a:cubicBezTo>
                    <a:pt x="1751" y="812"/>
                    <a:pt x="1750" y="811"/>
                    <a:pt x="1746" y="813"/>
                  </a:cubicBezTo>
                  <a:cubicBezTo>
                    <a:pt x="1742" y="815"/>
                    <a:pt x="1738" y="817"/>
                    <a:pt x="1734" y="819"/>
                  </a:cubicBezTo>
                  <a:cubicBezTo>
                    <a:pt x="1731" y="820"/>
                    <a:pt x="1731" y="827"/>
                    <a:pt x="1729" y="828"/>
                  </a:cubicBezTo>
                  <a:cubicBezTo>
                    <a:pt x="1727" y="829"/>
                    <a:pt x="1724" y="826"/>
                    <a:pt x="1722" y="827"/>
                  </a:cubicBezTo>
                  <a:cubicBezTo>
                    <a:pt x="1719" y="828"/>
                    <a:pt x="1716" y="830"/>
                    <a:pt x="1713" y="831"/>
                  </a:cubicBezTo>
                  <a:cubicBezTo>
                    <a:pt x="1709" y="833"/>
                    <a:pt x="1710" y="838"/>
                    <a:pt x="1706" y="840"/>
                  </a:cubicBezTo>
                  <a:cubicBezTo>
                    <a:pt x="1699" y="842"/>
                    <a:pt x="1693" y="844"/>
                    <a:pt x="1686" y="847"/>
                  </a:cubicBezTo>
                  <a:cubicBezTo>
                    <a:pt x="1684" y="847"/>
                    <a:pt x="1684" y="849"/>
                    <a:pt x="1682" y="851"/>
                  </a:cubicBezTo>
                  <a:cubicBezTo>
                    <a:pt x="1681" y="853"/>
                    <a:pt x="1679" y="853"/>
                    <a:pt x="1676" y="853"/>
                  </a:cubicBezTo>
                  <a:cubicBezTo>
                    <a:pt x="1670" y="854"/>
                    <a:pt x="1664" y="856"/>
                    <a:pt x="1659" y="858"/>
                  </a:cubicBezTo>
                  <a:cubicBezTo>
                    <a:pt x="1654" y="859"/>
                    <a:pt x="1653" y="864"/>
                    <a:pt x="1649" y="864"/>
                  </a:cubicBezTo>
                  <a:cubicBezTo>
                    <a:pt x="1642" y="864"/>
                    <a:pt x="1641" y="865"/>
                    <a:pt x="1640" y="858"/>
                  </a:cubicBezTo>
                  <a:cubicBezTo>
                    <a:pt x="1638" y="850"/>
                    <a:pt x="1637" y="843"/>
                    <a:pt x="1635" y="835"/>
                  </a:cubicBezTo>
                  <a:cubicBezTo>
                    <a:pt x="1633" y="823"/>
                    <a:pt x="1628" y="816"/>
                    <a:pt x="1621" y="806"/>
                  </a:cubicBezTo>
                  <a:cubicBezTo>
                    <a:pt x="1618" y="800"/>
                    <a:pt x="1617" y="798"/>
                    <a:pt x="1611" y="796"/>
                  </a:cubicBezTo>
                  <a:cubicBezTo>
                    <a:pt x="1608" y="795"/>
                    <a:pt x="1608" y="784"/>
                    <a:pt x="1607" y="780"/>
                  </a:cubicBezTo>
                  <a:cubicBezTo>
                    <a:pt x="1606" y="774"/>
                    <a:pt x="1602" y="769"/>
                    <a:pt x="1600" y="764"/>
                  </a:cubicBezTo>
                  <a:cubicBezTo>
                    <a:pt x="1598" y="761"/>
                    <a:pt x="1595" y="760"/>
                    <a:pt x="1593" y="756"/>
                  </a:cubicBezTo>
                  <a:cubicBezTo>
                    <a:pt x="1589" y="749"/>
                    <a:pt x="1585" y="742"/>
                    <a:pt x="1581" y="735"/>
                  </a:cubicBezTo>
                  <a:cubicBezTo>
                    <a:pt x="1579" y="731"/>
                    <a:pt x="1577" y="725"/>
                    <a:pt x="1573" y="726"/>
                  </a:cubicBezTo>
                  <a:cubicBezTo>
                    <a:pt x="1573" y="722"/>
                    <a:pt x="1574" y="717"/>
                    <a:pt x="1574" y="713"/>
                  </a:cubicBezTo>
                  <a:cubicBezTo>
                    <a:pt x="1573" y="718"/>
                    <a:pt x="1571" y="723"/>
                    <a:pt x="1569" y="729"/>
                  </a:cubicBezTo>
                  <a:cubicBezTo>
                    <a:pt x="1563" y="722"/>
                    <a:pt x="1560" y="717"/>
                    <a:pt x="1556" y="709"/>
                  </a:cubicBezTo>
                  <a:cubicBezTo>
                    <a:pt x="1552" y="714"/>
                    <a:pt x="1559" y="723"/>
                    <a:pt x="1562" y="728"/>
                  </a:cubicBezTo>
                  <a:cubicBezTo>
                    <a:pt x="1567" y="738"/>
                    <a:pt x="1572" y="748"/>
                    <a:pt x="1576" y="758"/>
                  </a:cubicBezTo>
                  <a:cubicBezTo>
                    <a:pt x="1579" y="764"/>
                    <a:pt x="1578" y="771"/>
                    <a:pt x="1583" y="776"/>
                  </a:cubicBezTo>
                  <a:cubicBezTo>
                    <a:pt x="1585" y="778"/>
                    <a:pt x="1589" y="781"/>
                    <a:pt x="1590" y="784"/>
                  </a:cubicBezTo>
                  <a:cubicBezTo>
                    <a:pt x="1590" y="789"/>
                    <a:pt x="1591" y="794"/>
                    <a:pt x="1592" y="799"/>
                  </a:cubicBezTo>
                  <a:cubicBezTo>
                    <a:pt x="1592" y="802"/>
                    <a:pt x="1592" y="808"/>
                    <a:pt x="1594" y="810"/>
                  </a:cubicBezTo>
                  <a:cubicBezTo>
                    <a:pt x="1597" y="812"/>
                    <a:pt x="1601" y="815"/>
                    <a:pt x="1603" y="818"/>
                  </a:cubicBezTo>
                  <a:cubicBezTo>
                    <a:pt x="1608" y="825"/>
                    <a:pt x="1609" y="835"/>
                    <a:pt x="1612" y="842"/>
                  </a:cubicBezTo>
                  <a:cubicBezTo>
                    <a:pt x="1613" y="845"/>
                    <a:pt x="1620" y="844"/>
                    <a:pt x="1622" y="846"/>
                  </a:cubicBezTo>
                  <a:cubicBezTo>
                    <a:pt x="1625" y="849"/>
                    <a:pt x="1627" y="853"/>
                    <a:pt x="1630" y="856"/>
                  </a:cubicBezTo>
                  <a:cubicBezTo>
                    <a:pt x="1635" y="861"/>
                    <a:pt x="1644" y="867"/>
                    <a:pt x="1637" y="874"/>
                  </a:cubicBezTo>
                  <a:cubicBezTo>
                    <a:pt x="1642" y="875"/>
                    <a:pt x="1647" y="885"/>
                    <a:pt x="1651" y="884"/>
                  </a:cubicBezTo>
                  <a:cubicBezTo>
                    <a:pt x="1664" y="881"/>
                    <a:pt x="1677" y="877"/>
                    <a:pt x="1690" y="874"/>
                  </a:cubicBezTo>
                  <a:cubicBezTo>
                    <a:pt x="1692" y="873"/>
                    <a:pt x="1699" y="870"/>
                    <a:pt x="1701" y="874"/>
                  </a:cubicBezTo>
                  <a:cubicBezTo>
                    <a:pt x="1703" y="876"/>
                    <a:pt x="1698" y="888"/>
                    <a:pt x="1697" y="891"/>
                  </a:cubicBezTo>
                  <a:cubicBezTo>
                    <a:pt x="1695" y="901"/>
                    <a:pt x="1687" y="911"/>
                    <a:pt x="1682" y="921"/>
                  </a:cubicBezTo>
                  <a:cubicBezTo>
                    <a:pt x="1678" y="928"/>
                    <a:pt x="1675" y="937"/>
                    <a:pt x="1669" y="943"/>
                  </a:cubicBezTo>
                  <a:cubicBezTo>
                    <a:pt x="1653" y="960"/>
                    <a:pt x="1634" y="975"/>
                    <a:pt x="1622" y="996"/>
                  </a:cubicBezTo>
                  <a:cubicBezTo>
                    <a:pt x="1620" y="1000"/>
                    <a:pt x="1603" y="1023"/>
                    <a:pt x="1606" y="1027"/>
                  </a:cubicBezTo>
                  <a:cubicBezTo>
                    <a:pt x="1610" y="1035"/>
                    <a:pt x="1610" y="1036"/>
                    <a:pt x="1610" y="1045"/>
                  </a:cubicBezTo>
                  <a:cubicBezTo>
                    <a:pt x="1609" y="1053"/>
                    <a:pt x="1610" y="1053"/>
                    <a:pt x="1614" y="1059"/>
                  </a:cubicBezTo>
                  <a:cubicBezTo>
                    <a:pt x="1622" y="1069"/>
                    <a:pt x="1619" y="1084"/>
                    <a:pt x="1620" y="1096"/>
                  </a:cubicBezTo>
                  <a:cubicBezTo>
                    <a:pt x="1620" y="1105"/>
                    <a:pt x="1613" y="1116"/>
                    <a:pt x="1606" y="1119"/>
                  </a:cubicBezTo>
                  <a:cubicBezTo>
                    <a:pt x="1602" y="1121"/>
                    <a:pt x="1594" y="1123"/>
                    <a:pt x="1590" y="1126"/>
                  </a:cubicBezTo>
                  <a:cubicBezTo>
                    <a:pt x="1587" y="1131"/>
                    <a:pt x="1583" y="1136"/>
                    <a:pt x="1579" y="1140"/>
                  </a:cubicBezTo>
                  <a:cubicBezTo>
                    <a:pt x="1575" y="1144"/>
                    <a:pt x="1571" y="1146"/>
                    <a:pt x="1573" y="1151"/>
                  </a:cubicBezTo>
                  <a:cubicBezTo>
                    <a:pt x="1575" y="1155"/>
                    <a:pt x="1580" y="1163"/>
                    <a:pt x="1580" y="1167"/>
                  </a:cubicBezTo>
                  <a:cubicBezTo>
                    <a:pt x="1579" y="1171"/>
                    <a:pt x="1580" y="1182"/>
                    <a:pt x="1577" y="1186"/>
                  </a:cubicBezTo>
                  <a:cubicBezTo>
                    <a:pt x="1575" y="1189"/>
                    <a:pt x="1566" y="1191"/>
                    <a:pt x="1562" y="1193"/>
                  </a:cubicBezTo>
                  <a:cubicBezTo>
                    <a:pt x="1557" y="1196"/>
                    <a:pt x="1558" y="1198"/>
                    <a:pt x="1557" y="1205"/>
                  </a:cubicBezTo>
                  <a:cubicBezTo>
                    <a:pt x="1557" y="1209"/>
                    <a:pt x="1558" y="1218"/>
                    <a:pt x="1555" y="1221"/>
                  </a:cubicBezTo>
                  <a:cubicBezTo>
                    <a:pt x="1549" y="1231"/>
                    <a:pt x="1543" y="1242"/>
                    <a:pt x="1535" y="1250"/>
                  </a:cubicBezTo>
                  <a:cubicBezTo>
                    <a:pt x="1531" y="1254"/>
                    <a:pt x="1526" y="1258"/>
                    <a:pt x="1522" y="1262"/>
                  </a:cubicBezTo>
                  <a:cubicBezTo>
                    <a:pt x="1519" y="1264"/>
                    <a:pt x="1514" y="1270"/>
                    <a:pt x="1511" y="1271"/>
                  </a:cubicBezTo>
                  <a:cubicBezTo>
                    <a:pt x="1499" y="1273"/>
                    <a:pt x="1488" y="1276"/>
                    <a:pt x="1476" y="1278"/>
                  </a:cubicBezTo>
                  <a:cubicBezTo>
                    <a:pt x="1471" y="1279"/>
                    <a:pt x="1465" y="1280"/>
                    <a:pt x="1460" y="1282"/>
                  </a:cubicBezTo>
                  <a:cubicBezTo>
                    <a:pt x="1457" y="1282"/>
                    <a:pt x="1452" y="1275"/>
                    <a:pt x="1450" y="1274"/>
                  </a:cubicBezTo>
                  <a:cubicBezTo>
                    <a:pt x="1444" y="1268"/>
                    <a:pt x="1444" y="1268"/>
                    <a:pt x="1445" y="1259"/>
                  </a:cubicBezTo>
                  <a:cubicBezTo>
                    <a:pt x="1445" y="1255"/>
                    <a:pt x="1441" y="1249"/>
                    <a:pt x="1440" y="1246"/>
                  </a:cubicBezTo>
                  <a:cubicBezTo>
                    <a:pt x="1437" y="1239"/>
                    <a:pt x="1434" y="1232"/>
                    <a:pt x="1432" y="1225"/>
                  </a:cubicBezTo>
                  <a:cubicBezTo>
                    <a:pt x="1430" y="1221"/>
                    <a:pt x="1425" y="1218"/>
                    <a:pt x="1422" y="1215"/>
                  </a:cubicBezTo>
                  <a:cubicBezTo>
                    <a:pt x="1420" y="1213"/>
                    <a:pt x="1420" y="1204"/>
                    <a:pt x="1420" y="1201"/>
                  </a:cubicBezTo>
                  <a:cubicBezTo>
                    <a:pt x="1418" y="1193"/>
                    <a:pt x="1417" y="1185"/>
                    <a:pt x="1416" y="1178"/>
                  </a:cubicBezTo>
                  <a:cubicBezTo>
                    <a:pt x="1415" y="1167"/>
                    <a:pt x="1409" y="1159"/>
                    <a:pt x="1405" y="1150"/>
                  </a:cubicBezTo>
                  <a:cubicBezTo>
                    <a:pt x="1402" y="1143"/>
                    <a:pt x="1399" y="1137"/>
                    <a:pt x="1396" y="1131"/>
                  </a:cubicBezTo>
                  <a:cubicBezTo>
                    <a:pt x="1394" y="1129"/>
                    <a:pt x="1396" y="1124"/>
                    <a:pt x="1397" y="1121"/>
                  </a:cubicBezTo>
                  <a:cubicBezTo>
                    <a:pt x="1399" y="1107"/>
                    <a:pt x="1399" y="1095"/>
                    <a:pt x="1405" y="1083"/>
                  </a:cubicBezTo>
                  <a:cubicBezTo>
                    <a:pt x="1412" y="1072"/>
                    <a:pt x="1408" y="1063"/>
                    <a:pt x="1405" y="1052"/>
                  </a:cubicBezTo>
                  <a:cubicBezTo>
                    <a:pt x="1402" y="1039"/>
                    <a:pt x="1399" y="1027"/>
                    <a:pt x="1396" y="1015"/>
                  </a:cubicBezTo>
                  <a:cubicBezTo>
                    <a:pt x="1395" y="1011"/>
                    <a:pt x="1390" y="1006"/>
                    <a:pt x="1388" y="1003"/>
                  </a:cubicBezTo>
                  <a:cubicBezTo>
                    <a:pt x="1384" y="998"/>
                    <a:pt x="1380" y="992"/>
                    <a:pt x="1376" y="986"/>
                  </a:cubicBezTo>
                  <a:cubicBezTo>
                    <a:pt x="1373" y="983"/>
                    <a:pt x="1375" y="979"/>
                    <a:pt x="1375" y="976"/>
                  </a:cubicBezTo>
                  <a:cubicBezTo>
                    <a:pt x="1376" y="968"/>
                    <a:pt x="1377" y="960"/>
                    <a:pt x="1378" y="952"/>
                  </a:cubicBezTo>
                  <a:cubicBezTo>
                    <a:pt x="1379" y="946"/>
                    <a:pt x="1379" y="945"/>
                    <a:pt x="1375" y="940"/>
                  </a:cubicBezTo>
                  <a:cubicBezTo>
                    <a:pt x="1371" y="934"/>
                    <a:pt x="1371" y="933"/>
                    <a:pt x="1364" y="934"/>
                  </a:cubicBezTo>
                  <a:cubicBezTo>
                    <a:pt x="1360" y="934"/>
                    <a:pt x="1352" y="937"/>
                    <a:pt x="1350" y="933"/>
                  </a:cubicBezTo>
                  <a:cubicBezTo>
                    <a:pt x="1345" y="928"/>
                    <a:pt x="1341" y="923"/>
                    <a:pt x="1337" y="918"/>
                  </a:cubicBezTo>
                  <a:cubicBezTo>
                    <a:pt x="1336" y="916"/>
                    <a:pt x="1311" y="920"/>
                    <a:pt x="1308" y="921"/>
                  </a:cubicBezTo>
                  <a:cubicBezTo>
                    <a:pt x="1302" y="924"/>
                    <a:pt x="1296" y="927"/>
                    <a:pt x="1290" y="930"/>
                  </a:cubicBezTo>
                  <a:cubicBezTo>
                    <a:pt x="1286" y="933"/>
                    <a:pt x="1284" y="932"/>
                    <a:pt x="1279" y="930"/>
                  </a:cubicBezTo>
                  <a:cubicBezTo>
                    <a:pt x="1273" y="929"/>
                    <a:pt x="1270" y="927"/>
                    <a:pt x="1265" y="929"/>
                  </a:cubicBezTo>
                  <a:cubicBezTo>
                    <a:pt x="1259" y="931"/>
                    <a:pt x="1252" y="934"/>
                    <a:pt x="1246" y="936"/>
                  </a:cubicBezTo>
                  <a:cubicBezTo>
                    <a:pt x="1243" y="937"/>
                    <a:pt x="1239" y="933"/>
                    <a:pt x="1237" y="931"/>
                  </a:cubicBezTo>
                  <a:cubicBezTo>
                    <a:pt x="1231" y="926"/>
                    <a:pt x="1224" y="922"/>
                    <a:pt x="1218" y="918"/>
                  </a:cubicBezTo>
                  <a:cubicBezTo>
                    <a:pt x="1211" y="912"/>
                    <a:pt x="1207" y="909"/>
                    <a:pt x="1202" y="901"/>
                  </a:cubicBezTo>
                  <a:cubicBezTo>
                    <a:pt x="1194" y="887"/>
                    <a:pt x="1186" y="874"/>
                    <a:pt x="1178" y="860"/>
                  </a:cubicBezTo>
                  <a:cubicBezTo>
                    <a:pt x="1176" y="856"/>
                    <a:pt x="1173" y="851"/>
                    <a:pt x="1171" y="847"/>
                  </a:cubicBezTo>
                  <a:cubicBezTo>
                    <a:pt x="1170" y="845"/>
                    <a:pt x="1174" y="837"/>
                    <a:pt x="1175" y="835"/>
                  </a:cubicBezTo>
                  <a:cubicBezTo>
                    <a:pt x="1176" y="832"/>
                    <a:pt x="1180" y="825"/>
                    <a:pt x="1179" y="821"/>
                  </a:cubicBezTo>
                  <a:cubicBezTo>
                    <a:pt x="1178" y="815"/>
                    <a:pt x="1176" y="808"/>
                    <a:pt x="1175" y="802"/>
                  </a:cubicBezTo>
                  <a:cubicBezTo>
                    <a:pt x="1174" y="797"/>
                    <a:pt x="1171" y="789"/>
                    <a:pt x="1171" y="785"/>
                  </a:cubicBezTo>
                  <a:cubicBezTo>
                    <a:pt x="1171" y="782"/>
                    <a:pt x="1175" y="778"/>
                    <a:pt x="1176" y="776"/>
                  </a:cubicBezTo>
                  <a:cubicBezTo>
                    <a:pt x="1184" y="762"/>
                    <a:pt x="1191" y="749"/>
                    <a:pt x="1199" y="735"/>
                  </a:cubicBezTo>
                  <a:cubicBezTo>
                    <a:pt x="1204" y="725"/>
                    <a:pt x="1210" y="723"/>
                    <a:pt x="1219" y="717"/>
                  </a:cubicBezTo>
                  <a:cubicBezTo>
                    <a:pt x="1224" y="714"/>
                    <a:pt x="1226" y="714"/>
                    <a:pt x="1227" y="708"/>
                  </a:cubicBezTo>
                  <a:cubicBezTo>
                    <a:pt x="1228" y="701"/>
                    <a:pt x="1229" y="694"/>
                    <a:pt x="1230" y="686"/>
                  </a:cubicBezTo>
                  <a:cubicBezTo>
                    <a:pt x="1232" y="678"/>
                    <a:pt x="1249" y="676"/>
                    <a:pt x="1252" y="668"/>
                  </a:cubicBezTo>
                  <a:cubicBezTo>
                    <a:pt x="1254" y="662"/>
                    <a:pt x="1255" y="654"/>
                    <a:pt x="1261" y="653"/>
                  </a:cubicBezTo>
                  <a:cubicBezTo>
                    <a:pt x="1263" y="652"/>
                    <a:pt x="1267" y="660"/>
                    <a:pt x="1271" y="659"/>
                  </a:cubicBezTo>
                  <a:cubicBezTo>
                    <a:pt x="1274" y="659"/>
                    <a:pt x="1278" y="656"/>
                    <a:pt x="1280" y="657"/>
                  </a:cubicBezTo>
                  <a:cubicBezTo>
                    <a:pt x="1281" y="658"/>
                    <a:pt x="1286" y="661"/>
                    <a:pt x="1287" y="661"/>
                  </a:cubicBezTo>
                  <a:cubicBezTo>
                    <a:pt x="1291" y="658"/>
                    <a:pt x="1296" y="655"/>
                    <a:pt x="1301" y="652"/>
                  </a:cubicBezTo>
                  <a:cubicBezTo>
                    <a:pt x="1309" y="648"/>
                    <a:pt x="1320" y="645"/>
                    <a:pt x="1330" y="643"/>
                  </a:cubicBezTo>
                  <a:cubicBezTo>
                    <a:pt x="1332" y="643"/>
                    <a:pt x="1336" y="642"/>
                    <a:pt x="1339" y="642"/>
                  </a:cubicBezTo>
                  <a:cubicBezTo>
                    <a:pt x="1341" y="643"/>
                    <a:pt x="1344" y="645"/>
                    <a:pt x="1346" y="645"/>
                  </a:cubicBezTo>
                  <a:cubicBezTo>
                    <a:pt x="1348" y="645"/>
                    <a:pt x="1351" y="642"/>
                    <a:pt x="1353" y="642"/>
                  </a:cubicBezTo>
                  <a:cubicBezTo>
                    <a:pt x="1355" y="641"/>
                    <a:pt x="1357" y="642"/>
                    <a:pt x="1359" y="642"/>
                  </a:cubicBezTo>
                  <a:cubicBezTo>
                    <a:pt x="1366" y="642"/>
                    <a:pt x="1370" y="643"/>
                    <a:pt x="1376" y="640"/>
                  </a:cubicBezTo>
                  <a:cubicBezTo>
                    <a:pt x="1380" y="637"/>
                    <a:pt x="1384" y="641"/>
                    <a:pt x="1389" y="643"/>
                  </a:cubicBezTo>
                  <a:cubicBezTo>
                    <a:pt x="1386" y="650"/>
                    <a:pt x="1385" y="651"/>
                    <a:pt x="1389" y="658"/>
                  </a:cubicBezTo>
                  <a:cubicBezTo>
                    <a:pt x="1391" y="661"/>
                    <a:pt x="1384" y="666"/>
                    <a:pt x="1381" y="669"/>
                  </a:cubicBezTo>
                  <a:cubicBezTo>
                    <a:pt x="1385" y="672"/>
                    <a:pt x="1390" y="678"/>
                    <a:pt x="1394" y="679"/>
                  </a:cubicBezTo>
                  <a:cubicBezTo>
                    <a:pt x="1402" y="682"/>
                    <a:pt x="1410" y="684"/>
                    <a:pt x="1418" y="686"/>
                  </a:cubicBezTo>
                  <a:cubicBezTo>
                    <a:pt x="1425" y="687"/>
                    <a:pt x="1423" y="694"/>
                    <a:pt x="1429" y="697"/>
                  </a:cubicBezTo>
                  <a:cubicBezTo>
                    <a:pt x="1434" y="699"/>
                    <a:pt x="1439" y="698"/>
                    <a:pt x="1444" y="702"/>
                  </a:cubicBezTo>
                  <a:cubicBezTo>
                    <a:pt x="1451" y="707"/>
                    <a:pt x="1455" y="708"/>
                    <a:pt x="1460" y="699"/>
                  </a:cubicBezTo>
                  <a:cubicBezTo>
                    <a:pt x="1461" y="697"/>
                    <a:pt x="1457" y="694"/>
                    <a:pt x="1458" y="692"/>
                  </a:cubicBezTo>
                  <a:cubicBezTo>
                    <a:pt x="1459" y="690"/>
                    <a:pt x="1461" y="685"/>
                    <a:pt x="1463" y="685"/>
                  </a:cubicBezTo>
                  <a:cubicBezTo>
                    <a:pt x="1470" y="683"/>
                    <a:pt x="1474" y="681"/>
                    <a:pt x="1482" y="684"/>
                  </a:cubicBezTo>
                  <a:cubicBezTo>
                    <a:pt x="1484" y="684"/>
                    <a:pt x="1482" y="688"/>
                    <a:pt x="1484" y="688"/>
                  </a:cubicBezTo>
                  <a:cubicBezTo>
                    <a:pt x="1488" y="689"/>
                    <a:pt x="1492" y="690"/>
                    <a:pt x="1495" y="690"/>
                  </a:cubicBezTo>
                  <a:cubicBezTo>
                    <a:pt x="1498" y="691"/>
                    <a:pt x="1498" y="692"/>
                    <a:pt x="1500" y="695"/>
                  </a:cubicBezTo>
                  <a:cubicBezTo>
                    <a:pt x="1501" y="697"/>
                    <a:pt x="1503" y="693"/>
                    <a:pt x="1505" y="694"/>
                  </a:cubicBezTo>
                  <a:cubicBezTo>
                    <a:pt x="1510" y="696"/>
                    <a:pt x="1516" y="697"/>
                    <a:pt x="1522" y="699"/>
                  </a:cubicBezTo>
                  <a:cubicBezTo>
                    <a:pt x="1528" y="701"/>
                    <a:pt x="1529" y="701"/>
                    <a:pt x="1535" y="698"/>
                  </a:cubicBezTo>
                  <a:cubicBezTo>
                    <a:pt x="1542" y="695"/>
                    <a:pt x="1543" y="694"/>
                    <a:pt x="1549" y="697"/>
                  </a:cubicBezTo>
                  <a:cubicBezTo>
                    <a:pt x="1557" y="701"/>
                    <a:pt x="1569" y="699"/>
                    <a:pt x="1573" y="689"/>
                  </a:cubicBezTo>
                  <a:cubicBezTo>
                    <a:pt x="1575" y="683"/>
                    <a:pt x="1586" y="664"/>
                    <a:pt x="1582" y="658"/>
                  </a:cubicBezTo>
                  <a:cubicBezTo>
                    <a:pt x="1579" y="654"/>
                    <a:pt x="1585" y="645"/>
                    <a:pt x="1584" y="643"/>
                  </a:cubicBezTo>
                  <a:cubicBezTo>
                    <a:pt x="1582" y="642"/>
                    <a:pt x="1580" y="644"/>
                    <a:pt x="1579" y="645"/>
                  </a:cubicBezTo>
                  <a:cubicBezTo>
                    <a:pt x="1577" y="647"/>
                    <a:pt x="1575" y="643"/>
                    <a:pt x="1573" y="644"/>
                  </a:cubicBezTo>
                  <a:cubicBezTo>
                    <a:pt x="1571" y="644"/>
                    <a:pt x="1569" y="649"/>
                    <a:pt x="1567" y="650"/>
                  </a:cubicBezTo>
                  <a:cubicBezTo>
                    <a:pt x="1565" y="651"/>
                    <a:pt x="1561" y="650"/>
                    <a:pt x="1559" y="650"/>
                  </a:cubicBezTo>
                  <a:cubicBezTo>
                    <a:pt x="1554" y="650"/>
                    <a:pt x="1552" y="645"/>
                    <a:pt x="1547" y="644"/>
                  </a:cubicBezTo>
                  <a:cubicBezTo>
                    <a:pt x="1544" y="644"/>
                    <a:pt x="1541" y="642"/>
                    <a:pt x="1540" y="645"/>
                  </a:cubicBezTo>
                  <a:cubicBezTo>
                    <a:pt x="1539" y="649"/>
                    <a:pt x="1539" y="649"/>
                    <a:pt x="1535" y="650"/>
                  </a:cubicBezTo>
                  <a:cubicBezTo>
                    <a:pt x="1531" y="651"/>
                    <a:pt x="1525" y="645"/>
                    <a:pt x="1522" y="643"/>
                  </a:cubicBezTo>
                  <a:cubicBezTo>
                    <a:pt x="1516" y="640"/>
                    <a:pt x="1506" y="624"/>
                    <a:pt x="1512" y="617"/>
                  </a:cubicBezTo>
                  <a:cubicBezTo>
                    <a:pt x="1510" y="617"/>
                    <a:pt x="1508" y="617"/>
                    <a:pt x="1506" y="617"/>
                  </a:cubicBezTo>
                  <a:cubicBezTo>
                    <a:pt x="1505" y="610"/>
                    <a:pt x="1514" y="609"/>
                    <a:pt x="1518" y="609"/>
                  </a:cubicBezTo>
                  <a:cubicBezTo>
                    <a:pt x="1525" y="608"/>
                    <a:pt x="1529" y="608"/>
                    <a:pt x="1535" y="605"/>
                  </a:cubicBezTo>
                  <a:cubicBezTo>
                    <a:pt x="1533" y="604"/>
                    <a:pt x="1531" y="603"/>
                    <a:pt x="1529" y="602"/>
                  </a:cubicBezTo>
                  <a:cubicBezTo>
                    <a:pt x="1530" y="598"/>
                    <a:pt x="1537" y="600"/>
                    <a:pt x="1541" y="600"/>
                  </a:cubicBezTo>
                  <a:cubicBezTo>
                    <a:pt x="1547" y="601"/>
                    <a:pt x="1547" y="599"/>
                    <a:pt x="1552" y="596"/>
                  </a:cubicBezTo>
                  <a:cubicBezTo>
                    <a:pt x="1555" y="594"/>
                    <a:pt x="1559" y="591"/>
                    <a:pt x="1563" y="591"/>
                  </a:cubicBezTo>
                  <a:cubicBezTo>
                    <a:pt x="1568" y="592"/>
                    <a:pt x="1572" y="593"/>
                    <a:pt x="1577" y="591"/>
                  </a:cubicBezTo>
                  <a:cubicBezTo>
                    <a:pt x="1576" y="593"/>
                    <a:pt x="1578" y="595"/>
                    <a:pt x="1580" y="596"/>
                  </a:cubicBezTo>
                  <a:cubicBezTo>
                    <a:pt x="1583" y="597"/>
                    <a:pt x="1582" y="593"/>
                    <a:pt x="1585" y="598"/>
                  </a:cubicBezTo>
                  <a:cubicBezTo>
                    <a:pt x="1586" y="599"/>
                    <a:pt x="1595" y="601"/>
                    <a:pt x="1598" y="602"/>
                  </a:cubicBezTo>
                  <a:cubicBezTo>
                    <a:pt x="1603" y="604"/>
                    <a:pt x="1606" y="601"/>
                    <a:pt x="1611" y="601"/>
                  </a:cubicBezTo>
                  <a:cubicBezTo>
                    <a:pt x="1617" y="602"/>
                    <a:pt x="1621" y="600"/>
                    <a:pt x="1625" y="597"/>
                  </a:cubicBezTo>
                  <a:cubicBezTo>
                    <a:pt x="1629" y="595"/>
                    <a:pt x="1627" y="588"/>
                    <a:pt x="1625" y="585"/>
                  </a:cubicBezTo>
                  <a:cubicBezTo>
                    <a:pt x="1621" y="581"/>
                    <a:pt x="1617" y="580"/>
                    <a:pt x="1613" y="576"/>
                  </a:cubicBezTo>
                  <a:cubicBezTo>
                    <a:pt x="1609" y="573"/>
                    <a:pt x="1606" y="568"/>
                    <a:pt x="1600" y="567"/>
                  </a:cubicBezTo>
                  <a:cubicBezTo>
                    <a:pt x="1600" y="567"/>
                    <a:pt x="1595" y="564"/>
                    <a:pt x="1595" y="564"/>
                  </a:cubicBezTo>
                  <a:cubicBezTo>
                    <a:pt x="1592" y="562"/>
                    <a:pt x="1590" y="560"/>
                    <a:pt x="1588" y="559"/>
                  </a:cubicBezTo>
                  <a:cubicBezTo>
                    <a:pt x="1589" y="558"/>
                    <a:pt x="1590" y="556"/>
                    <a:pt x="1590" y="556"/>
                  </a:cubicBezTo>
                  <a:cubicBezTo>
                    <a:pt x="1592" y="557"/>
                    <a:pt x="1594" y="557"/>
                    <a:pt x="1596" y="558"/>
                  </a:cubicBezTo>
                  <a:cubicBezTo>
                    <a:pt x="1594" y="551"/>
                    <a:pt x="1598" y="549"/>
                    <a:pt x="1603" y="549"/>
                  </a:cubicBezTo>
                  <a:cubicBezTo>
                    <a:pt x="1601" y="547"/>
                    <a:pt x="1598" y="546"/>
                    <a:pt x="1597" y="543"/>
                  </a:cubicBezTo>
                  <a:cubicBezTo>
                    <a:pt x="1599" y="543"/>
                    <a:pt x="1601" y="543"/>
                    <a:pt x="1603" y="543"/>
                  </a:cubicBezTo>
                  <a:cubicBezTo>
                    <a:pt x="1601" y="538"/>
                    <a:pt x="1607" y="542"/>
                    <a:pt x="1608" y="539"/>
                  </a:cubicBezTo>
                  <a:cubicBezTo>
                    <a:pt x="1609" y="535"/>
                    <a:pt x="1604" y="537"/>
                    <a:pt x="1603" y="537"/>
                  </a:cubicBezTo>
                  <a:cubicBezTo>
                    <a:pt x="1598" y="538"/>
                    <a:pt x="1592" y="538"/>
                    <a:pt x="1589" y="543"/>
                  </a:cubicBezTo>
                  <a:cubicBezTo>
                    <a:pt x="1589" y="542"/>
                    <a:pt x="1589" y="542"/>
                    <a:pt x="1589" y="541"/>
                  </a:cubicBezTo>
                  <a:cubicBezTo>
                    <a:pt x="1583" y="542"/>
                    <a:pt x="1581" y="543"/>
                    <a:pt x="1577" y="547"/>
                  </a:cubicBezTo>
                  <a:cubicBezTo>
                    <a:pt x="1577" y="547"/>
                    <a:pt x="1577" y="546"/>
                    <a:pt x="1578" y="545"/>
                  </a:cubicBezTo>
                  <a:cubicBezTo>
                    <a:pt x="1572" y="545"/>
                    <a:pt x="1575" y="552"/>
                    <a:pt x="1577" y="555"/>
                  </a:cubicBezTo>
                  <a:cubicBezTo>
                    <a:pt x="1580" y="558"/>
                    <a:pt x="1584" y="556"/>
                    <a:pt x="1589" y="556"/>
                  </a:cubicBezTo>
                  <a:cubicBezTo>
                    <a:pt x="1586" y="562"/>
                    <a:pt x="1582" y="558"/>
                    <a:pt x="1578" y="560"/>
                  </a:cubicBezTo>
                  <a:cubicBezTo>
                    <a:pt x="1574" y="562"/>
                    <a:pt x="1567" y="569"/>
                    <a:pt x="1563" y="565"/>
                  </a:cubicBezTo>
                  <a:cubicBezTo>
                    <a:pt x="1565" y="558"/>
                    <a:pt x="1562" y="559"/>
                    <a:pt x="1556" y="556"/>
                  </a:cubicBezTo>
                  <a:cubicBezTo>
                    <a:pt x="1559" y="555"/>
                    <a:pt x="1570" y="551"/>
                    <a:pt x="1563" y="548"/>
                  </a:cubicBezTo>
                  <a:cubicBezTo>
                    <a:pt x="1560" y="547"/>
                    <a:pt x="1557" y="548"/>
                    <a:pt x="1555" y="548"/>
                  </a:cubicBezTo>
                  <a:cubicBezTo>
                    <a:pt x="1553" y="548"/>
                    <a:pt x="1551" y="545"/>
                    <a:pt x="1549" y="544"/>
                  </a:cubicBezTo>
                  <a:cubicBezTo>
                    <a:pt x="1552" y="544"/>
                    <a:pt x="1556" y="546"/>
                    <a:pt x="1558" y="543"/>
                  </a:cubicBezTo>
                  <a:cubicBezTo>
                    <a:pt x="1555" y="544"/>
                    <a:pt x="1546" y="540"/>
                    <a:pt x="1544" y="543"/>
                  </a:cubicBezTo>
                  <a:cubicBezTo>
                    <a:pt x="1542" y="545"/>
                    <a:pt x="1535" y="550"/>
                    <a:pt x="1535" y="554"/>
                  </a:cubicBezTo>
                  <a:cubicBezTo>
                    <a:pt x="1534" y="556"/>
                    <a:pt x="1534" y="560"/>
                    <a:pt x="1533" y="562"/>
                  </a:cubicBezTo>
                  <a:cubicBezTo>
                    <a:pt x="1532" y="563"/>
                    <a:pt x="1528" y="563"/>
                    <a:pt x="1528" y="565"/>
                  </a:cubicBezTo>
                  <a:cubicBezTo>
                    <a:pt x="1526" y="571"/>
                    <a:pt x="1527" y="576"/>
                    <a:pt x="1522" y="579"/>
                  </a:cubicBezTo>
                  <a:cubicBezTo>
                    <a:pt x="1517" y="582"/>
                    <a:pt x="1518" y="588"/>
                    <a:pt x="1520" y="593"/>
                  </a:cubicBezTo>
                  <a:cubicBezTo>
                    <a:pt x="1522" y="595"/>
                    <a:pt x="1530" y="599"/>
                    <a:pt x="1529" y="600"/>
                  </a:cubicBezTo>
                  <a:cubicBezTo>
                    <a:pt x="1528" y="604"/>
                    <a:pt x="1521" y="599"/>
                    <a:pt x="1518" y="602"/>
                  </a:cubicBezTo>
                  <a:cubicBezTo>
                    <a:pt x="1514" y="605"/>
                    <a:pt x="1510" y="609"/>
                    <a:pt x="1507" y="613"/>
                  </a:cubicBezTo>
                  <a:cubicBezTo>
                    <a:pt x="1506" y="608"/>
                    <a:pt x="1508" y="608"/>
                    <a:pt x="1511" y="606"/>
                  </a:cubicBezTo>
                  <a:cubicBezTo>
                    <a:pt x="1509" y="605"/>
                    <a:pt x="1507" y="605"/>
                    <a:pt x="1504" y="604"/>
                  </a:cubicBezTo>
                  <a:cubicBezTo>
                    <a:pt x="1500" y="602"/>
                    <a:pt x="1498" y="603"/>
                    <a:pt x="1494" y="602"/>
                  </a:cubicBezTo>
                  <a:cubicBezTo>
                    <a:pt x="1492" y="602"/>
                    <a:pt x="1490" y="603"/>
                    <a:pt x="1488" y="604"/>
                  </a:cubicBezTo>
                  <a:cubicBezTo>
                    <a:pt x="1487" y="605"/>
                    <a:pt x="1489" y="608"/>
                    <a:pt x="1488" y="608"/>
                  </a:cubicBezTo>
                  <a:cubicBezTo>
                    <a:pt x="1485" y="611"/>
                    <a:pt x="1483" y="609"/>
                    <a:pt x="1480" y="607"/>
                  </a:cubicBezTo>
                  <a:cubicBezTo>
                    <a:pt x="1477" y="610"/>
                    <a:pt x="1480" y="613"/>
                    <a:pt x="1482" y="616"/>
                  </a:cubicBezTo>
                  <a:cubicBezTo>
                    <a:pt x="1485" y="621"/>
                    <a:pt x="1485" y="620"/>
                    <a:pt x="1481" y="624"/>
                  </a:cubicBezTo>
                  <a:cubicBezTo>
                    <a:pt x="1486" y="627"/>
                    <a:pt x="1491" y="629"/>
                    <a:pt x="1490" y="636"/>
                  </a:cubicBezTo>
                  <a:cubicBezTo>
                    <a:pt x="1487" y="633"/>
                    <a:pt x="1485" y="631"/>
                    <a:pt x="1482" y="634"/>
                  </a:cubicBezTo>
                  <a:cubicBezTo>
                    <a:pt x="1486" y="635"/>
                    <a:pt x="1486" y="638"/>
                    <a:pt x="1484" y="640"/>
                  </a:cubicBezTo>
                  <a:cubicBezTo>
                    <a:pt x="1481" y="642"/>
                    <a:pt x="1482" y="643"/>
                    <a:pt x="1483" y="647"/>
                  </a:cubicBezTo>
                  <a:cubicBezTo>
                    <a:pt x="1480" y="646"/>
                    <a:pt x="1478" y="647"/>
                    <a:pt x="1476" y="643"/>
                  </a:cubicBezTo>
                  <a:cubicBezTo>
                    <a:pt x="1475" y="640"/>
                    <a:pt x="1473" y="641"/>
                    <a:pt x="1471" y="643"/>
                  </a:cubicBezTo>
                  <a:cubicBezTo>
                    <a:pt x="1469" y="635"/>
                    <a:pt x="1467" y="634"/>
                    <a:pt x="1473" y="629"/>
                  </a:cubicBezTo>
                  <a:cubicBezTo>
                    <a:pt x="1467" y="629"/>
                    <a:pt x="1467" y="628"/>
                    <a:pt x="1464" y="622"/>
                  </a:cubicBezTo>
                  <a:cubicBezTo>
                    <a:pt x="1461" y="619"/>
                    <a:pt x="1460" y="614"/>
                    <a:pt x="1457" y="612"/>
                  </a:cubicBezTo>
                  <a:cubicBezTo>
                    <a:pt x="1452" y="608"/>
                    <a:pt x="1454" y="605"/>
                    <a:pt x="1455" y="598"/>
                  </a:cubicBezTo>
                  <a:cubicBezTo>
                    <a:pt x="1455" y="592"/>
                    <a:pt x="1453" y="592"/>
                    <a:pt x="1449" y="588"/>
                  </a:cubicBezTo>
                  <a:cubicBezTo>
                    <a:pt x="1443" y="584"/>
                    <a:pt x="1436" y="577"/>
                    <a:pt x="1428" y="576"/>
                  </a:cubicBezTo>
                  <a:cubicBezTo>
                    <a:pt x="1426" y="576"/>
                    <a:pt x="1422" y="570"/>
                    <a:pt x="1421" y="568"/>
                  </a:cubicBezTo>
                  <a:cubicBezTo>
                    <a:pt x="1420" y="562"/>
                    <a:pt x="1419" y="560"/>
                    <a:pt x="1415" y="557"/>
                  </a:cubicBezTo>
                  <a:cubicBezTo>
                    <a:pt x="1412" y="563"/>
                    <a:pt x="1410" y="560"/>
                    <a:pt x="1409" y="555"/>
                  </a:cubicBezTo>
                  <a:cubicBezTo>
                    <a:pt x="1408" y="551"/>
                    <a:pt x="1409" y="552"/>
                    <a:pt x="1404" y="553"/>
                  </a:cubicBezTo>
                  <a:cubicBezTo>
                    <a:pt x="1400" y="555"/>
                    <a:pt x="1397" y="555"/>
                    <a:pt x="1400" y="561"/>
                  </a:cubicBezTo>
                  <a:cubicBezTo>
                    <a:pt x="1401" y="562"/>
                    <a:pt x="1397" y="567"/>
                    <a:pt x="1401" y="569"/>
                  </a:cubicBezTo>
                  <a:cubicBezTo>
                    <a:pt x="1403" y="572"/>
                    <a:pt x="1408" y="574"/>
                    <a:pt x="1410" y="577"/>
                  </a:cubicBezTo>
                  <a:cubicBezTo>
                    <a:pt x="1412" y="580"/>
                    <a:pt x="1412" y="584"/>
                    <a:pt x="1415" y="587"/>
                  </a:cubicBezTo>
                  <a:cubicBezTo>
                    <a:pt x="1418" y="590"/>
                    <a:pt x="1420" y="592"/>
                    <a:pt x="1424" y="592"/>
                  </a:cubicBezTo>
                  <a:cubicBezTo>
                    <a:pt x="1427" y="592"/>
                    <a:pt x="1432" y="592"/>
                    <a:pt x="1427" y="596"/>
                  </a:cubicBezTo>
                  <a:cubicBezTo>
                    <a:pt x="1431" y="599"/>
                    <a:pt x="1451" y="607"/>
                    <a:pt x="1446" y="614"/>
                  </a:cubicBezTo>
                  <a:cubicBezTo>
                    <a:pt x="1444" y="613"/>
                    <a:pt x="1438" y="605"/>
                    <a:pt x="1436" y="607"/>
                  </a:cubicBezTo>
                  <a:cubicBezTo>
                    <a:pt x="1433" y="609"/>
                    <a:pt x="1433" y="610"/>
                    <a:pt x="1432" y="613"/>
                  </a:cubicBezTo>
                  <a:cubicBezTo>
                    <a:pt x="1432" y="616"/>
                    <a:pt x="1434" y="616"/>
                    <a:pt x="1436" y="617"/>
                  </a:cubicBezTo>
                  <a:cubicBezTo>
                    <a:pt x="1441" y="622"/>
                    <a:pt x="1432" y="623"/>
                    <a:pt x="1432" y="626"/>
                  </a:cubicBezTo>
                  <a:cubicBezTo>
                    <a:pt x="1433" y="630"/>
                    <a:pt x="1425" y="636"/>
                    <a:pt x="1425" y="630"/>
                  </a:cubicBezTo>
                  <a:cubicBezTo>
                    <a:pt x="1421" y="632"/>
                    <a:pt x="1420" y="637"/>
                    <a:pt x="1422" y="641"/>
                  </a:cubicBezTo>
                  <a:cubicBezTo>
                    <a:pt x="1424" y="645"/>
                    <a:pt x="1416" y="646"/>
                    <a:pt x="1415" y="643"/>
                  </a:cubicBezTo>
                  <a:cubicBezTo>
                    <a:pt x="1414" y="637"/>
                    <a:pt x="1395" y="638"/>
                    <a:pt x="1402" y="630"/>
                  </a:cubicBezTo>
                  <a:cubicBezTo>
                    <a:pt x="1403" y="631"/>
                    <a:pt x="1414" y="632"/>
                    <a:pt x="1416" y="631"/>
                  </a:cubicBezTo>
                  <a:cubicBezTo>
                    <a:pt x="1419" y="631"/>
                    <a:pt x="1423" y="631"/>
                    <a:pt x="1426" y="629"/>
                  </a:cubicBezTo>
                  <a:cubicBezTo>
                    <a:pt x="1428" y="628"/>
                    <a:pt x="1426" y="626"/>
                    <a:pt x="1429" y="624"/>
                  </a:cubicBezTo>
                  <a:cubicBezTo>
                    <a:pt x="1430" y="624"/>
                    <a:pt x="1426" y="612"/>
                    <a:pt x="1425" y="612"/>
                  </a:cubicBezTo>
                  <a:cubicBezTo>
                    <a:pt x="1423" y="611"/>
                    <a:pt x="1419" y="611"/>
                    <a:pt x="1420" y="609"/>
                  </a:cubicBezTo>
                  <a:cubicBezTo>
                    <a:pt x="1420" y="606"/>
                    <a:pt x="1417" y="605"/>
                    <a:pt x="1415" y="606"/>
                  </a:cubicBezTo>
                  <a:cubicBezTo>
                    <a:pt x="1415" y="603"/>
                    <a:pt x="1410" y="599"/>
                    <a:pt x="1408" y="599"/>
                  </a:cubicBezTo>
                  <a:cubicBezTo>
                    <a:pt x="1404" y="600"/>
                    <a:pt x="1401" y="596"/>
                    <a:pt x="1398" y="593"/>
                  </a:cubicBezTo>
                  <a:cubicBezTo>
                    <a:pt x="1393" y="588"/>
                    <a:pt x="1386" y="585"/>
                    <a:pt x="1385" y="579"/>
                  </a:cubicBezTo>
                  <a:cubicBezTo>
                    <a:pt x="1383" y="572"/>
                    <a:pt x="1383" y="572"/>
                    <a:pt x="1378" y="569"/>
                  </a:cubicBezTo>
                  <a:cubicBezTo>
                    <a:pt x="1375" y="567"/>
                    <a:pt x="1371" y="566"/>
                    <a:pt x="1369" y="569"/>
                  </a:cubicBezTo>
                  <a:cubicBezTo>
                    <a:pt x="1368" y="570"/>
                    <a:pt x="1353" y="581"/>
                    <a:pt x="1351" y="581"/>
                  </a:cubicBezTo>
                  <a:cubicBezTo>
                    <a:pt x="1346" y="579"/>
                    <a:pt x="1341" y="578"/>
                    <a:pt x="1336" y="576"/>
                  </a:cubicBezTo>
                  <a:cubicBezTo>
                    <a:pt x="1334" y="575"/>
                    <a:pt x="1330" y="580"/>
                    <a:pt x="1328" y="582"/>
                  </a:cubicBezTo>
                  <a:cubicBezTo>
                    <a:pt x="1327" y="583"/>
                    <a:pt x="1330" y="591"/>
                    <a:pt x="1328" y="593"/>
                  </a:cubicBezTo>
                  <a:cubicBezTo>
                    <a:pt x="1326" y="596"/>
                    <a:pt x="1319" y="598"/>
                    <a:pt x="1317" y="599"/>
                  </a:cubicBezTo>
                  <a:cubicBezTo>
                    <a:pt x="1309" y="603"/>
                    <a:pt x="1306" y="610"/>
                    <a:pt x="1301" y="618"/>
                  </a:cubicBezTo>
                  <a:cubicBezTo>
                    <a:pt x="1300" y="620"/>
                    <a:pt x="1306" y="623"/>
                    <a:pt x="1303" y="627"/>
                  </a:cubicBezTo>
                  <a:cubicBezTo>
                    <a:pt x="1301" y="629"/>
                    <a:pt x="1296" y="633"/>
                    <a:pt x="1298" y="636"/>
                  </a:cubicBezTo>
                  <a:cubicBezTo>
                    <a:pt x="1296" y="636"/>
                    <a:pt x="1292" y="637"/>
                    <a:pt x="1291" y="638"/>
                  </a:cubicBezTo>
                  <a:cubicBezTo>
                    <a:pt x="1290" y="640"/>
                    <a:pt x="1288" y="644"/>
                    <a:pt x="1287" y="644"/>
                  </a:cubicBezTo>
                  <a:cubicBezTo>
                    <a:pt x="1281" y="645"/>
                    <a:pt x="1276" y="645"/>
                    <a:pt x="1271" y="644"/>
                  </a:cubicBezTo>
                  <a:cubicBezTo>
                    <a:pt x="1267" y="644"/>
                    <a:pt x="1264" y="650"/>
                    <a:pt x="1261" y="651"/>
                  </a:cubicBezTo>
                  <a:cubicBezTo>
                    <a:pt x="1257" y="652"/>
                    <a:pt x="1251" y="645"/>
                    <a:pt x="1255" y="642"/>
                  </a:cubicBezTo>
                  <a:cubicBezTo>
                    <a:pt x="1252" y="644"/>
                    <a:pt x="1250" y="637"/>
                    <a:pt x="1245" y="640"/>
                  </a:cubicBezTo>
                  <a:cubicBezTo>
                    <a:pt x="1241" y="642"/>
                    <a:pt x="1238" y="639"/>
                    <a:pt x="1234" y="642"/>
                  </a:cubicBezTo>
                  <a:cubicBezTo>
                    <a:pt x="1235" y="639"/>
                    <a:pt x="1236" y="636"/>
                    <a:pt x="1235" y="633"/>
                  </a:cubicBezTo>
                  <a:cubicBezTo>
                    <a:pt x="1235" y="631"/>
                    <a:pt x="1235" y="629"/>
                    <a:pt x="1235" y="628"/>
                  </a:cubicBezTo>
                  <a:cubicBezTo>
                    <a:pt x="1235" y="626"/>
                    <a:pt x="1233" y="628"/>
                    <a:pt x="1232" y="627"/>
                  </a:cubicBezTo>
                  <a:cubicBezTo>
                    <a:pt x="1229" y="623"/>
                    <a:pt x="1232" y="621"/>
                    <a:pt x="1233" y="616"/>
                  </a:cubicBezTo>
                  <a:cubicBezTo>
                    <a:pt x="1234" y="611"/>
                    <a:pt x="1238" y="603"/>
                    <a:pt x="1236" y="599"/>
                  </a:cubicBezTo>
                  <a:cubicBezTo>
                    <a:pt x="1234" y="594"/>
                    <a:pt x="1235" y="589"/>
                    <a:pt x="1236" y="584"/>
                  </a:cubicBezTo>
                  <a:cubicBezTo>
                    <a:pt x="1233" y="587"/>
                    <a:pt x="1231" y="582"/>
                    <a:pt x="1232" y="580"/>
                  </a:cubicBezTo>
                  <a:cubicBezTo>
                    <a:pt x="1233" y="577"/>
                    <a:pt x="1238" y="577"/>
                    <a:pt x="1240" y="577"/>
                  </a:cubicBezTo>
                  <a:cubicBezTo>
                    <a:pt x="1240" y="576"/>
                    <a:pt x="1240" y="576"/>
                    <a:pt x="1239" y="575"/>
                  </a:cubicBezTo>
                  <a:cubicBezTo>
                    <a:pt x="1244" y="571"/>
                    <a:pt x="1246" y="577"/>
                    <a:pt x="1250" y="576"/>
                  </a:cubicBezTo>
                  <a:cubicBezTo>
                    <a:pt x="1256" y="574"/>
                    <a:pt x="1259" y="574"/>
                    <a:pt x="1264" y="576"/>
                  </a:cubicBezTo>
                  <a:cubicBezTo>
                    <a:pt x="1269" y="577"/>
                    <a:pt x="1273" y="575"/>
                    <a:pt x="1277" y="576"/>
                  </a:cubicBezTo>
                  <a:cubicBezTo>
                    <a:pt x="1280" y="577"/>
                    <a:pt x="1285" y="578"/>
                    <a:pt x="1288" y="578"/>
                  </a:cubicBezTo>
                  <a:cubicBezTo>
                    <a:pt x="1296" y="576"/>
                    <a:pt x="1295" y="560"/>
                    <a:pt x="1295" y="554"/>
                  </a:cubicBezTo>
                  <a:cubicBezTo>
                    <a:pt x="1295" y="548"/>
                    <a:pt x="1296" y="546"/>
                    <a:pt x="1290" y="544"/>
                  </a:cubicBezTo>
                  <a:cubicBezTo>
                    <a:pt x="1287" y="543"/>
                    <a:pt x="1286" y="537"/>
                    <a:pt x="1287" y="536"/>
                  </a:cubicBezTo>
                  <a:cubicBezTo>
                    <a:pt x="1284" y="536"/>
                    <a:pt x="1285" y="534"/>
                    <a:pt x="1284" y="534"/>
                  </a:cubicBezTo>
                  <a:cubicBezTo>
                    <a:pt x="1283" y="533"/>
                    <a:pt x="1279" y="533"/>
                    <a:pt x="1279" y="533"/>
                  </a:cubicBezTo>
                  <a:cubicBezTo>
                    <a:pt x="1276" y="531"/>
                    <a:pt x="1275" y="529"/>
                    <a:pt x="1272" y="530"/>
                  </a:cubicBezTo>
                  <a:cubicBezTo>
                    <a:pt x="1270" y="530"/>
                    <a:pt x="1269" y="530"/>
                    <a:pt x="1267" y="527"/>
                  </a:cubicBezTo>
                  <a:cubicBezTo>
                    <a:pt x="1268" y="527"/>
                    <a:pt x="1269" y="527"/>
                    <a:pt x="1270" y="526"/>
                  </a:cubicBezTo>
                  <a:cubicBezTo>
                    <a:pt x="1268" y="525"/>
                    <a:pt x="1267" y="524"/>
                    <a:pt x="1267" y="522"/>
                  </a:cubicBezTo>
                  <a:cubicBezTo>
                    <a:pt x="1270" y="521"/>
                    <a:pt x="1274" y="522"/>
                    <a:pt x="1277" y="520"/>
                  </a:cubicBezTo>
                  <a:cubicBezTo>
                    <a:pt x="1283" y="516"/>
                    <a:pt x="1279" y="523"/>
                    <a:pt x="1283" y="522"/>
                  </a:cubicBezTo>
                  <a:cubicBezTo>
                    <a:pt x="1285" y="522"/>
                    <a:pt x="1292" y="521"/>
                    <a:pt x="1292" y="519"/>
                  </a:cubicBezTo>
                  <a:cubicBezTo>
                    <a:pt x="1291" y="515"/>
                    <a:pt x="1290" y="512"/>
                    <a:pt x="1289" y="509"/>
                  </a:cubicBezTo>
                  <a:cubicBezTo>
                    <a:pt x="1290" y="509"/>
                    <a:pt x="1293" y="509"/>
                    <a:pt x="1294" y="511"/>
                  </a:cubicBezTo>
                  <a:cubicBezTo>
                    <a:pt x="1295" y="513"/>
                    <a:pt x="1294" y="513"/>
                    <a:pt x="1297" y="513"/>
                  </a:cubicBezTo>
                  <a:cubicBezTo>
                    <a:pt x="1301" y="514"/>
                    <a:pt x="1303" y="514"/>
                    <a:pt x="1307" y="512"/>
                  </a:cubicBezTo>
                  <a:cubicBezTo>
                    <a:pt x="1306" y="512"/>
                    <a:pt x="1305" y="511"/>
                    <a:pt x="1304" y="511"/>
                  </a:cubicBezTo>
                  <a:cubicBezTo>
                    <a:pt x="1307" y="508"/>
                    <a:pt x="1311" y="507"/>
                    <a:pt x="1314" y="505"/>
                  </a:cubicBezTo>
                  <a:cubicBezTo>
                    <a:pt x="1319" y="503"/>
                    <a:pt x="1314" y="500"/>
                    <a:pt x="1316" y="496"/>
                  </a:cubicBezTo>
                  <a:cubicBezTo>
                    <a:pt x="1317" y="495"/>
                    <a:pt x="1324" y="493"/>
                    <a:pt x="1326" y="492"/>
                  </a:cubicBezTo>
                  <a:cubicBezTo>
                    <a:pt x="1330" y="490"/>
                    <a:pt x="1332" y="490"/>
                    <a:pt x="1336" y="491"/>
                  </a:cubicBezTo>
                  <a:cubicBezTo>
                    <a:pt x="1335" y="490"/>
                    <a:pt x="1331" y="490"/>
                    <a:pt x="1331" y="488"/>
                  </a:cubicBezTo>
                  <a:cubicBezTo>
                    <a:pt x="1331" y="488"/>
                    <a:pt x="1335" y="487"/>
                    <a:pt x="1335" y="487"/>
                  </a:cubicBezTo>
                  <a:cubicBezTo>
                    <a:pt x="1336" y="486"/>
                    <a:pt x="1335" y="485"/>
                    <a:pt x="1336" y="484"/>
                  </a:cubicBezTo>
                  <a:cubicBezTo>
                    <a:pt x="1338" y="480"/>
                    <a:pt x="1339" y="478"/>
                    <a:pt x="1340" y="474"/>
                  </a:cubicBezTo>
                  <a:cubicBezTo>
                    <a:pt x="1340" y="472"/>
                    <a:pt x="1343" y="473"/>
                    <a:pt x="1345" y="471"/>
                  </a:cubicBezTo>
                  <a:cubicBezTo>
                    <a:pt x="1349" y="466"/>
                    <a:pt x="1353" y="469"/>
                    <a:pt x="1358" y="468"/>
                  </a:cubicBezTo>
                  <a:cubicBezTo>
                    <a:pt x="1359" y="467"/>
                    <a:pt x="1358" y="465"/>
                    <a:pt x="1359" y="465"/>
                  </a:cubicBezTo>
                  <a:cubicBezTo>
                    <a:pt x="1361" y="465"/>
                    <a:pt x="1362" y="464"/>
                    <a:pt x="1363" y="464"/>
                  </a:cubicBezTo>
                  <a:cubicBezTo>
                    <a:pt x="1365" y="464"/>
                    <a:pt x="1368" y="465"/>
                    <a:pt x="1370" y="465"/>
                  </a:cubicBezTo>
                  <a:cubicBezTo>
                    <a:pt x="1369" y="461"/>
                    <a:pt x="1372" y="462"/>
                    <a:pt x="1375" y="462"/>
                  </a:cubicBezTo>
                  <a:cubicBezTo>
                    <a:pt x="1374" y="461"/>
                    <a:pt x="1369" y="457"/>
                    <a:pt x="1371" y="456"/>
                  </a:cubicBezTo>
                  <a:cubicBezTo>
                    <a:pt x="1375" y="453"/>
                    <a:pt x="1372" y="453"/>
                    <a:pt x="1371" y="450"/>
                  </a:cubicBezTo>
                  <a:cubicBezTo>
                    <a:pt x="1370" y="446"/>
                    <a:pt x="1372" y="444"/>
                    <a:pt x="1369" y="442"/>
                  </a:cubicBezTo>
                  <a:cubicBezTo>
                    <a:pt x="1366" y="440"/>
                    <a:pt x="1367" y="438"/>
                    <a:pt x="1367" y="435"/>
                  </a:cubicBezTo>
                  <a:cubicBezTo>
                    <a:pt x="1366" y="429"/>
                    <a:pt x="1368" y="423"/>
                    <a:pt x="1374" y="423"/>
                  </a:cubicBezTo>
                  <a:cubicBezTo>
                    <a:pt x="1378" y="422"/>
                    <a:pt x="1382" y="418"/>
                    <a:pt x="1386" y="415"/>
                  </a:cubicBezTo>
                  <a:cubicBezTo>
                    <a:pt x="1383" y="420"/>
                    <a:pt x="1382" y="429"/>
                    <a:pt x="1388" y="431"/>
                  </a:cubicBezTo>
                  <a:cubicBezTo>
                    <a:pt x="1384" y="437"/>
                    <a:pt x="1377" y="439"/>
                    <a:pt x="1378" y="447"/>
                  </a:cubicBezTo>
                  <a:cubicBezTo>
                    <a:pt x="1379" y="453"/>
                    <a:pt x="1385" y="458"/>
                    <a:pt x="1391" y="456"/>
                  </a:cubicBezTo>
                  <a:cubicBezTo>
                    <a:pt x="1390" y="457"/>
                    <a:pt x="1389" y="459"/>
                    <a:pt x="1388" y="461"/>
                  </a:cubicBezTo>
                  <a:cubicBezTo>
                    <a:pt x="1394" y="464"/>
                    <a:pt x="1398" y="456"/>
                    <a:pt x="1403" y="456"/>
                  </a:cubicBezTo>
                  <a:cubicBezTo>
                    <a:pt x="1405" y="455"/>
                    <a:pt x="1409" y="458"/>
                    <a:pt x="1410" y="460"/>
                  </a:cubicBezTo>
                  <a:cubicBezTo>
                    <a:pt x="1411" y="463"/>
                    <a:pt x="1414" y="464"/>
                    <a:pt x="1417" y="465"/>
                  </a:cubicBezTo>
                  <a:cubicBezTo>
                    <a:pt x="1417" y="465"/>
                    <a:pt x="1417" y="463"/>
                    <a:pt x="1417" y="462"/>
                  </a:cubicBezTo>
                  <a:cubicBezTo>
                    <a:pt x="1416" y="462"/>
                    <a:pt x="1414" y="462"/>
                    <a:pt x="1412" y="462"/>
                  </a:cubicBezTo>
                  <a:cubicBezTo>
                    <a:pt x="1416" y="460"/>
                    <a:pt x="1428" y="460"/>
                    <a:pt x="1430" y="457"/>
                  </a:cubicBezTo>
                  <a:cubicBezTo>
                    <a:pt x="1434" y="451"/>
                    <a:pt x="1445" y="448"/>
                    <a:pt x="1450" y="453"/>
                  </a:cubicBezTo>
                  <a:cubicBezTo>
                    <a:pt x="1449" y="452"/>
                    <a:pt x="1448" y="452"/>
                    <a:pt x="1447" y="451"/>
                  </a:cubicBezTo>
                  <a:cubicBezTo>
                    <a:pt x="1447" y="456"/>
                    <a:pt x="1454" y="457"/>
                    <a:pt x="1456" y="454"/>
                  </a:cubicBezTo>
                  <a:cubicBezTo>
                    <a:pt x="1457" y="453"/>
                    <a:pt x="1458" y="450"/>
                    <a:pt x="1459" y="449"/>
                  </a:cubicBezTo>
                  <a:cubicBezTo>
                    <a:pt x="1459" y="449"/>
                    <a:pt x="1461" y="449"/>
                    <a:pt x="1461" y="448"/>
                  </a:cubicBezTo>
                  <a:cubicBezTo>
                    <a:pt x="1463" y="447"/>
                    <a:pt x="1465" y="446"/>
                    <a:pt x="1467" y="444"/>
                  </a:cubicBezTo>
                  <a:cubicBezTo>
                    <a:pt x="1466" y="446"/>
                    <a:pt x="1465" y="447"/>
                    <a:pt x="1463" y="449"/>
                  </a:cubicBezTo>
                  <a:cubicBezTo>
                    <a:pt x="1472" y="453"/>
                    <a:pt x="1467" y="437"/>
                    <a:pt x="1466" y="433"/>
                  </a:cubicBezTo>
                  <a:cubicBezTo>
                    <a:pt x="1466" y="430"/>
                    <a:pt x="1467" y="427"/>
                    <a:pt x="1469" y="425"/>
                  </a:cubicBezTo>
                  <a:cubicBezTo>
                    <a:pt x="1471" y="423"/>
                    <a:pt x="1469" y="419"/>
                    <a:pt x="1472" y="417"/>
                  </a:cubicBezTo>
                  <a:cubicBezTo>
                    <a:pt x="1480" y="411"/>
                    <a:pt x="1482" y="424"/>
                    <a:pt x="1488" y="424"/>
                  </a:cubicBezTo>
                  <a:cubicBezTo>
                    <a:pt x="1491" y="425"/>
                    <a:pt x="1493" y="420"/>
                    <a:pt x="1493" y="417"/>
                  </a:cubicBezTo>
                  <a:cubicBezTo>
                    <a:pt x="1492" y="415"/>
                    <a:pt x="1494" y="408"/>
                    <a:pt x="1494" y="408"/>
                  </a:cubicBezTo>
                  <a:cubicBezTo>
                    <a:pt x="1493" y="407"/>
                    <a:pt x="1491" y="409"/>
                    <a:pt x="1490" y="409"/>
                  </a:cubicBezTo>
                  <a:cubicBezTo>
                    <a:pt x="1489" y="408"/>
                    <a:pt x="1488" y="406"/>
                    <a:pt x="1487" y="405"/>
                  </a:cubicBezTo>
                  <a:cubicBezTo>
                    <a:pt x="1486" y="404"/>
                    <a:pt x="1485" y="398"/>
                    <a:pt x="1485" y="397"/>
                  </a:cubicBezTo>
                  <a:cubicBezTo>
                    <a:pt x="1491" y="395"/>
                    <a:pt x="1497" y="391"/>
                    <a:pt x="1503" y="392"/>
                  </a:cubicBezTo>
                  <a:cubicBezTo>
                    <a:pt x="1508" y="393"/>
                    <a:pt x="1512" y="393"/>
                    <a:pt x="1517" y="394"/>
                  </a:cubicBezTo>
                  <a:cubicBezTo>
                    <a:pt x="1523" y="395"/>
                    <a:pt x="1518" y="392"/>
                    <a:pt x="1521" y="390"/>
                  </a:cubicBezTo>
                  <a:cubicBezTo>
                    <a:pt x="1524" y="389"/>
                    <a:pt x="1527" y="389"/>
                    <a:pt x="1530" y="388"/>
                  </a:cubicBezTo>
                  <a:cubicBezTo>
                    <a:pt x="1532" y="387"/>
                    <a:pt x="1536" y="388"/>
                    <a:pt x="1538" y="389"/>
                  </a:cubicBezTo>
                  <a:cubicBezTo>
                    <a:pt x="1537" y="384"/>
                    <a:pt x="1529" y="383"/>
                    <a:pt x="1525" y="382"/>
                  </a:cubicBezTo>
                  <a:cubicBezTo>
                    <a:pt x="1526" y="381"/>
                    <a:pt x="1526" y="379"/>
                    <a:pt x="1527" y="378"/>
                  </a:cubicBezTo>
                  <a:cubicBezTo>
                    <a:pt x="1514" y="381"/>
                    <a:pt x="1501" y="384"/>
                    <a:pt x="1489" y="386"/>
                  </a:cubicBezTo>
                  <a:cubicBezTo>
                    <a:pt x="1487" y="386"/>
                    <a:pt x="1482" y="388"/>
                    <a:pt x="1481" y="387"/>
                  </a:cubicBezTo>
                  <a:cubicBezTo>
                    <a:pt x="1479" y="383"/>
                    <a:pt x="1478" y="382"/>
                    <a:pt x="1474" y="380"/>
                  </a:cubicBezTo>
                  <a:cubicBezTo>
                    <a:pt x="1469" y="378"/>
                    <a:pt x="1470" y="379"/>
                    <a:pt x="1470" y="373"/>
                  </a:cubicBezTo>
                  <a:cubicBezTo>
                    <a:pt x="1471" y="369"/>
                    <a:pt x="1471" y="367"/>
                    <a:pt x="1470" y="364"/>
                  </a:cubicBezTo>
                  <a:cubicBezTo>
                    <a:pt x="1470" y="361"/>
                    <a:pt x="1467" y="355"/>
                    <a:pt x="1467" y="352"/>
                  </a:cubicBezTo>
                  <a:cubicBezTo>
                    <a:pt x="1468" y="350"/>
                    <a:pt x="1473" y="346"/>
                    <a:pt x="1475" y="344"/>
                  </a:cubicBezTo>
                  <a:cubicBezTo>
                    <a:pt x="1479" y="339"/>
                    <a:pt x="1484" y="336"/>
                    <a:pt x="1488" y="332"/>
                  </a:cubicBezTo>
                  <a:cubicBezTo>
                    <a:pt x="1490" y="329"/>
                    <a:pt x="1493" y="323"/>
                    <a:pt x="1496" y="322"/>
                  </a:cubicBezTo>
                  <a:cubicBezTo>
                    <a:pt x="1498" y="321"/>
                    <a:pt x="1502" y="323"/>
                    <a:pt x="1501" y="318"/>
                  </a:cubicBezTo>
                  <a:cubicBezTo>
                    <a:pt x="1499" y="312"/>
                    <a:pt x="1494" y="309"/>
                    <a:pt x="1488" y="309"/>
                  </a:cubicBezTo>
                  <a:cubicBezTo>
                    <a:pt x="1479" y="309"/>
                    <a:pt x="1479" y="308"/>
                    <a:pt x="1472" y="315"/>
                  </a:cubicBezTo>
                  <a:cubicBezTo>
                    <a:pt x="1469" y="319"/>
                    <a:pt x="1467" y="323"/>
                    <a:pt x="1470" y="328"/>
                  </a:cubicBezTo>
                  <a:cubicBezTo>
                    <a:pt x="1473" y="333"/>
                    <a:pt x="1449" y="345"/>
                    <a:pt x="1447" y="348"/>
                  </a:cubicBezTo>
                  <a:cubicBezTo>
                    <a:pt x="1441" y="355"/>
                    <a:pt x="1431" y="367"/>
                    <a:pt x="1438" y="378"/>
                  </a:cubicBezTo>
                  <a:cubicBezTo>
                    <a:pt x="1440" y="383"/>
                    <a:pt x="1448" y="382"/>
                    <a:pt x="1451" y="388"/>
                  </a:cubicBezTo>
                  <a:cubicBezTo>
                    <a:pt x="1452" y="392"/>
                    <a:pt x="1446" y="395"/>
                    <a:pt x="1443" y="397"/>
                  </a:cubicBezTo>
                  <a:cubicBezTo>
                    <a:pt x="1438" y="401"/>
                    <a:pt x="1435" y="403"/>
                    <a:pt x="1434" y="410"/>
                  </a:cubicBezTo>
                  <a:cubicBezTo>
                    <a:pt x="1433" y="415"/>
                    <a:pt x="1433" y="423"/>
                    <a:pt x="1431" y="428"/>
                  </a:cubicBezTo>
                  <a:cubicBezTo>
                    <a:pt x="1428" y="435"/>
                    <a:pt x="1423" y="435"/>
                    <a:pt x="1417" y="436"/>
                  </a:cubicBezTo>
                  <a:cubicBezTo>
                    <a:pt x="1415" y="436"/>
                    <a:pt x="1415" y="439"/>
                    <a:pt x="1414" y="441"/>
                  </a:cubicBezTo>
                  <a:cubicBezTo>
                    <a:pt x="1414" y="444"/>
                    <a:pt x="1412" y="443"/>
                    <a:pt x="1409" y="444"/>
                  </a:cubicBezTo>
                  <a:cubicBezTo>
                    <a:pt x="1405" y="444"/>
                    <a:pt x="1405" y="445"/>
                    <a:pt x="1404" y="440"/>
                  </a:cubicBezTo>
                  <a:cubicBezTo>
                    <a:pt x="1404" y="438"/>
                    <a:pt x="1402" y="434"/>
                    <a:pt x="1403" y="432"/>
                  </a:cubicBezTo>
                  <a:cubicBezTo>
                    <a:pt x="1405" y="427"/>
                    <a:pt x="1398" y="422"/>
                    <a:pt x="1396" y="418"/>
                  </a:cubicBezTo>
                  <a:cubicBezTo>
                    <a:pt x="1394" y="416"/>
                    <a:pt x="1395" y="413"/>
                    <a:pt x="1394" y="412"/>
                  </a:cubicBezTo>
                  <a:cubicBezTo>
                    <a:pt x="1393" y="409"/>
                    <a:pt x="1391" y="407"/>
                    <a:pt x="1391" y="404"/>
                  </a:cubicBezTo>
                  <a:cubicBezTo>
                    <a:pt x="1390" y="402"/>
                    <a:pt x="1392" y="398"/>
                    <a:pt x="1390" y="397"/>
                  </a:cubicBezTo>
                  <a:cubicBezTo>
                    <a:pt x="1387" y="396"/>
                    <a:pt x="1387" y="392"/>
                    <a:pt x="1386" y="390"/>
                  </a:cubicBezTo>
                  <a:cubicBezTo>
                    <a:pt x="1384" y="396"/>
                    <a:pt x="1383" y="397"/>
                    <a:pt x="1378" y="401"/>
                  </a:cubicBezTo>
                  <a:cubicBezTo>
                    <a:pt x="1375" y="403"/>
                    <a:pt x="1372" y="407"/>
                    <a:pt x="1368" y="409"/>
                  </a:cubicBezTo>
                  <a:cubicBezTo>
                    <a:pt x="1363" y="413"/>
                    <a:pt x="1348" y="411"/>
                    <a:pt x="1348" y="402"/>
                  </a:cubicBezTo>
                  <a:cubicBezTo>
                    <a:pt x="1348" y="392"/>
                    <a:pt x="1343" y="381"/>
                    <a:pt x="1344" y="371"/>
                  </a:cubicBezTo>
                  <a:cubicBezTo>
                    <a:pt x="1344" y="361"/>
                    <a:pt x="1345" y="361"/>
                    <a:pt x="1352" y="356"/>
                  </a:cubicBezTo>
                  <a:cubicBezTo>
                    <a:pt x="1355" y="353"/>
                    <a:pt x="1359" y="351"/>
                    <a:pt x="1364" y="349"/>
                  </a:cubicBezTo>
                  <a:cubicBezTo>
                    <a:pt x="1369" y="346"/>
                    <a:pt x="1373" y="344"/>
                    <a:pt x="1377" y="340"/>
                  </a:cubicBezTo>
                  <a:cubicBezTo>
                    <a:pt x="1381" y="336"/>
                    <a:pt x="1384" y="332"/>
                    <a:pt x="1388" y="329"/>
                  </a:cubicBezTo>
                  <a:cubicBezTo>
                    <a:pt x="1396" y="321"/>
                    <a:pt x="1400" y="311"/>
                    <a:pt x="1406" y="301"/>
                  </a:cubicBezTo>
                  <a:cubicBezTo>
                    <a:pt x="1412" y="292"/>
                    <a:pt x="1420" y="285"/>
                    <a:pt x="1427" y="276"/>
                  </a:cubicBezTo>
                  <a:cubicBezTo>
                    <a:pt x="1435" y="268"/>
                    <a:pt x="1441" y="259"/>
                    <a:pt x="1451" y="255"/>
                  </a:cubicBezTo>
                  <a:cubicBezTo>
                    <a:pt x="1461" y="250"/>
                    <a:pt x="1472" y="246"/>
                    <a:pt x="1483" y="243"/>
                  </a:cubicBezTo>
                  <a:cubicBezTo>
                    <a:pt x="1487" y="242"/>
                    <a:pt x="1490" y="235"/>
                    <a:pt x="1493" y="233"/>
                  </a:cubicBezTo>
                  <a:cubicBezTo>
                    <a:pt x="1497" y="230"/>
                    <a:pt x="1503" y="230"/>
                    <a:pt x="1507" y="230"/>
                  </a:cubicBezTo>
                  <a:cubicBezTo>
                    <a:pt x="1502" y="236"/>
                    <a:pt x="1499" y="239"/>
                    <a:pt x="1497" y="246"/>
                  </a:cubicBezTo>
                  <a:cubicBezTo>
                    <a:pt x="1502" y="245"/>
                    <a:pt x="1506" y="237"/>
                    <a:pt x="1509" y="233"/>
                  </a:cubicBezTo>
                  <a:cubicBezTo>
                    <a:pt x="1510" y="236"/>
                    <a:pt x="1510" y="238"/>
                    <a:pt x="1511" y="241"/>
                  </a:cubicBezTo>
                  <a:cubicBezTo>
                    <a:pt x="1513" y="238"/>
                    <a:pt x="1515" y="235"/>
                    <a:pt x="1517" y="232"/>
                  </a:cubicBezTo>
                  <a:cubicBezTo>
                    <a:pt x="1518" y="231"/>
                    <a:pt x="1524" y="232"/>
                    <a:pt x="1526" y="232"/>
                  </a:cubicBezTo>
                  <a:cubicBezTo>
                    <a:pt x="1524" y="234"/>
                    <a:pt x="1523" y="237"/>
                    <a:pt x="1521" y="239"/>
                  </a:cubicBezTo>
                  <a:cubicBezTo>
                    <a:pt x="1527" y="243"/>
                    <a:pt x="1524" y="233"/>
                    <a:pt x="1529" y="234"/>
                  </a:cubicBezTo>
                  <a:cubicBezTo>
                    <a:pt x="1534" y="236"/>
                    <a:pt x="1539" y="238"/>
                    <a:pt x="1544" y="240"/>
                  </a:cubicBezTo>
                  <a:cubicBezTo>
                    <a:pt x="1548" y="242"/>
                    <a:pt x="1540" y="246"/>
                    <a:pt x="1538" y="246"/>
                  </a:cubicBezTo>
                  <a:cubicBezTo>
                    <a:pt x="1535" y="247"/>
                    <a:pt x="1530" y="245"/>
                    <a:pt x="1526" y="245"/>
                  </a:cubicBezTo>
                  <a:cubicBezTo>
                    <a:pt x="1528" y="249"/>
                    <a:pt x="1532" y="247"/>
                    <a:pt x="1534" y="251"/>
                  </a:cubicBezTo>
                  <a:cubicBezTo>
                    <a:pt x="1534" y="252"/>
                    <a:pt x="1539" y="251"/>
                    <a:pt x="1541" y="251"/>
                  </a:cubicBezTo>
                  <a:cubicBezTo>
                    <a:pt x="1545" y="251"/>
                    <a:pt x="1549" y="253"/>
                    <a:pt x="1552" y="249"/>
                  </a:cubicBezTo>
                  <a:cubicBezTo>
                    <a:pt x="1553" y="247"/>
                    <a:pt x="1558" y="251"/>
                    <a:pt x="1560" y="252"/>
                  </a:cubicBezTo>
                  <a:cubicBezTo>
                    <a:pt x="1559" y="256"/>
                    <a:pt x="1556" y="254"/>
                    <a:pt x="1553" y="253"/>
                  </a:cubicBezTo>
                  <a:cubicBezTo>
                    <a:pt x="1551" y="261"/>
                    <a:pt x="1566" y="258"/>
                    <a:pt x="1569" y="258"/>
                  </a:cubicBezTo>
                  <a:cubicBezTo>
                    <a:pt x="1577" y="258"/>
                    <a:pt x="1581" y="260"/>
                    <a:pt x="1588" y="265"/>
                  </a:cubicBezTo>
                  <a:cubicBezTo>
                    <a:pt x="1595" y="268"/>
                    <a:pt x="1601" y="272"/>
                    <a:pt x="1608" y="274"/>
                  </a:cubicBezTo>
                  <a:cubicBezTo>
                    <a:pt x="1613" y="276"/>
                    <a:pt x="1620" y="279"/>
                    <a:pt x="1623" y="285"/>
                  </a:cubicBezTo>
                  <a:cubicBezTo>
                    <a:pt x="1625" y="292"/>
                    <a:pt x="1624" y="291"/>
                    <a:pt x="1621" y="297"/>
                  </a:cubicBezTo>
                  <a:cubicBezTo>
                    <a:pt x="1619" y="300"/>
                    <a:pt x="1618" y="302"/>
                    <a:pt x="1615" y="303"/>
                  </a:cubicBezTo>
                  <a:cubicBezTo>
                    <a:pt x="1607" y="306"/>
                    <a:pt x="1604" y="306"/>
                    <a:pt x="1596" y="304"/>
                  </a:cubicBezTo>
                  <a:cubicBezTo>
                    <a:pt x="1582" y="301"/>
                    <a:pt x="1570" y="298"/>
                    <a:pt x="1557" y="291"/>
                  </a:cubicBezTo>
                  <a:cubicBezTo>
                    <a:pt x="1561" y="295"/>
                    <a:pt x="1572" y="302"/>
                    <a:pt x="1572" y="308"/>
                  </a:cubicBezTo>
                  <a:cubicBezTo>
                    <a:pt x="1572" y="314"/>
                    <a:pt x="1571" y="326"/>
                    <a:pt x="1576" y="329"/>
                  </a:cubicBezTo>
                  <a:cubicBezTo>
                    <a:pt x="1582" y="331"/>
                    <a:pt x="1590" y="338"/>
                    <a:pt x="1596" y="336"/>
                  </a:cubicBezTo>
                  <a:cubicBezTo>
                    <a:pt x="1600" y="334"/>
                    <a:pt x="1598" y="329"/>
                    <a:pt x="1594" y="329"/>
                  </a:cubicBezTo>
                  <a:cubicBezTo>
                    <a:pt x="1591" y="329"/>
                    <a:pt x="1589" y="325"/>
                    <a:pt x="1587" y="322"/>
                  </a:cubicBezTo>
                  <a:cubicBezTo>
                    <a:pt x="1592" y="317"/>
                    <a:pt x="1593" y="318"/>
                    <a:pt x="1600" y="321"/>
                  </a:cubicBezTo>
                  <a:cubicBezTo>
                    <a:pt x="1605" y="323"/>
                    <a:pt x="1611" y="325"/>
                    <a:pt x="1616" y="327"/>
                  </a:cubicBezTo>
                  <a:cubicBezTo>
                    <a:pt x="1616" y="325"/>
                    <a:pt x="1612" y="314"/>
                    <a:pt x="1612" y="314"/>
                  </a:cubicBezTo>
                  <a:cubicBezTo>
                    <a:pt x="1616" y="311"/>
                    <a:pt x="1621" y="308"/>
                    <a:pt x="1625" y="305"/>
                  </a:cubicBezTo>
                  <a:cubicBezTo>
                    <a:pt x="1627" y="304"/>
                    <a:pt x="1631" y="300"/>
                    <a:pt x="1634" y="300"/>
                  </a:cubicBezTo>
                  <a:cubicBezTo>
                    <a:pt x="1638" y="302"/>
                    <a:pt x="1643" y="303"/>
                    <a:pt x="1647" y="304"/>
                  </a:cubicBezTo>
                  <a:cubicBezTo>
                    <a:pt x="1648" y="302"/>
                    <a:pt x="1650" y="297"/>
                    <a:pt x="1649" y="295"/>
                  </a:cubicBezTo>
                  <a:cubicBezTo>
                    <a:pt x="1649" y="294"/>
                    <a:pt x="1644" y="287"/>
                    <a:pt x="1644" y="288"/>
                  </a:cubicBezTo>
                  <a:cubicBezTo>
                    <a:pt x="1645" y="284"/>
                    <a:pt x="1646" y="280"/>
                    <a:pt x="1647" y="276"/>
                  </a:cubicBezTo>
                  <a:cubicBezTo>
                    <a:pt x="1647" y="274"/>
                    <a:pt x="1642" y="270"/>
                    <a:pt x="1642" y="269"/>
                  </a:cubicBezTo>
                  <a:cubicBezTo>
                    <a:pt x="1647" y="269"/>
                    <a:pt x="1652" y="270"/>
                    <a:pt x="1658" y="271"/>
                  </a:cubicBezTo>
                  <a:cubicBezTo>
                    <a:pt x="1662" y="271"/>
                    <a:pt x="1664" y="277"/>
                    <a:pt x="1667" y="281"/>
                  </a:cubicBezTo>
                  <a:cubicBezTo>
                    <a:pt x="1664" y="281"/>
                    <a:pt x="1656" y="280"/>
                    <a:pt x="1655" y="283"/>
                  </a:cubicBezTo>
                  <a:cubicBezTo>
                    <a:pt x="1653" y="287"/>
                    <a:pt x="1657" y="289"/>
                    <a:pt x="1659" y="293"/>
                  </a:cubicBezTo>
                  <a:cubicBezTo>
                    <a:pt x="1662" y="296"/>
                    <a:pt x="1666" y="294"/>
                    <a:pt x="1671" y="294"/>
                  </a:cubicBezTo>
                  <a:cubicBezTo>
                    <a:pt x="1676" y="293"/>
                    <a:pt x="1672" y="289"/>
                    <a:pt x="1675" y="285"/>
                  </a:cubicBezTo>
                  <a:cubicBezTo>
                    <a:pt x="1676" y="284"/>
                    <a:pt x="1681" y="283"/>
                    <a:pt x="1682" y="282"/>
                  </a:cubicBezTo>
                  <a:cubicBezTo>
                    <a:pt x="1687" y="280"/>
                    <a:pt x="1692" y="278"/>
                    <a:pt x="1697" y="275"/>
                  </a:cubicBezTo>
                  <a:cubicBezTo>
                    <a:pt x="1704" y="272"/>
                    <a:pt x="1712" y="269"/>
                    <a:pt x="1719" y="265"/>
                  </a:cubicBezTo>
                  <a:cubicBezTo>
                    <a:pt x="1721" y="272"/>
                    <a:pt x="1721" y="272"/>
                    <a:pt x="1728" y="274"/>
                  </a:cubicBezTo>
                  <a:cubicBezTo>
                    <a:pt x="1732" y="275"/>
                    <a:pt x="1734" y="267"/>
                    <a:pt x="1738" y="267"/>
                  </a:cubicBezTo>
                  <a:cubicBezTo>
                    <a:pt x="1743" y="268"/>
                    <a:pt x="1747" y="269"/>
                    <a:pt x="1752" y="266"/>
                  </a:cubicBezTo>
                  <a:cubicBezTo>
                    <a:pt x="1757" y="264"/>
                    <a:pt x="1759" y="264"/>
                    <a:pt x="1765" y="265"/>
                  </a:cubicBezTo>
                  <a:cubicBezTo>
                    <a:pt x="1764" y="267"/>
                    <a:pt x="1763" y="269"/>
                    <a:pt x="1762" y="270"/>
                  </a:cubicBezTo>
                  <a:cubicBezTo>
                    <a:pt x="1769" y="272"/>
                    <a:pt x="1769" y="273"/>
                    <a:pt x="1773" y="266"/>
                  </a:cubicBezTo>
                  <a:cubicBezTo>
                    <a:pt x="1777" y="261"/>
                    <a:pt x="1775" y="260"/>
                    <a:pt x="1771" y="255"/>
                  </a:cubicBezTo>
                  <a:cubicBezTo>
                    <a:pt x="1780" y="251"/>
                    <a:pt x="1794" y="252"/>
                    <a:pt x="1804" y="256"/>
                  </a:cubicBezTo>
                  <a:cubicBezTo>
                    <a:pt x="1810" y="259"/>
                    <a:pt x="1817" y="261"/>
                    <a:pt x="1824" y="264"/>
                  </a:cubicBezTo>
                  <a:cubicBezTo>
                    <a:pt x="1828" y="266"/>
                    <a:pt x="1833" y="271"/>
                    <a:pt x="1837" y="274"/>
                  </a:cubicBezTo>
                  <a:cubicBezTo>
                    <a:pt x="1838" y="272"/>
                    <a:pt x="1840" y="264"/>
                    <a:pt x="1838" y="262"/>
                  </a:cubicBezTo>
                  <a:cubicBezTo>
                    <a:pt x="1833" y="258"/>
                    <a:pt x="1828" y="255"/>
                    <a:pt x="1824" y="251"/>
                  </a:cubicBezTo>
                  <a:cubicBezTo>
                    <a:pt x="1820" y="249"/>
                    <a:pt x="1826" y="242"/>
                    <a:pt x="1827" y="239"/>
                  </a:cubicBezTo>
                  <a:cubicBezTo>
                    <a:pt x="1828" y="236"/>
                    <a:pt x="1821" y="233"/>
                    <a:pt x="1818" y="232"/>
                  </a:cubicBezTo>
                  <a:cubicBezTo>
                    <a:pt x="1823" y="228"/>
                    <a:pt x="1828" y="224"/>
                    <a:pt x="1833" y="220"/>
                  </a:cubicBezTo>
                  <a:cubicBezTo>
                    <a:pt x="1836" y="217"/>
                    <a:pt x="1837" y="208"/>
                    <a:pt x="1839" y="204"/>
                  </a:cubicBezTo>
                  <a:cubicBezTo>
                    <a:pt x="1841" y="199"/>
                    <a:pt x="1863" y="204"/>
                    <a:pt x="1869" y="205"/>
                  </a:cubicBezTo>
                  <a:cubicBezTo>
                    <a:pt x="1867" y="210"/>
                    <a:pt x="1865" y="216"/>
                    <a:pt x="1863" y="222"/>
                  </a:cubicBezTo>
                  <a:cubicBezTo>
                    <a:pt x="1862" y="225"/>
                    <a:pt x="1866" y="231"/>
                    <a:pt x="1868" y="234"/>
                  </a:cubicBezTo>
                  <a:cubicBezTo>
                    <a:pt x="1870" y="239"/>
                    <a:pt x="1862" y="261"/>
                    <a:pt x="1866" y="264"/>
                  </a:cubicBezTo>
                  <a:cubicBezTo>
                    <a:pt x="1871" y="267"/>
                    <a:pt x="1876" y="267"/>
                    <a:pt x="1874" y="273"/>
                  </a:cubicBezTo>
                  <a:cubicBezTo>
                    <a:pt x="1872" y="277"/>
                    <a:pt x="1871" y="285"/>
                    <a:pt x="1868" y="286"/>
                  </a:cubicBezTo>
                  <a:cubicBezTo>
                    <a:pt x="1863" y="290"/>
                    <a:pt x="1857" y="293"/>
                    <a:pt x="1852" y="296"/>
                  </a:cubicBezTo>
                  <a:cubicBezTo>
                    <a:pt x="1850" y="297"/>
                    <a:pt x="1843" y="295"/>
                    <a:pt x="1840" y="295"/>
                  </a:cubicBezTo>
                  <a:cubicBezTo>
                    <a:pt x="1847" y="300"/>
                    <a:pt x="1854" y="305"/>
                    <a:pt x="1863" y="302"/>
                  </a:cubicBezTo>
                  <a:cubicBezTo>
                    <a:pt x="1870" y="300"/>
                    <a:pt x="1878" y="290"/>
                    <a:pt x="1883" y="284"/>
                  </a:cubicBezTo>
                  <a:cubicBezTo>
                    <a:pt x="1889" y="278"/>
                    <a:pt x="1874" y="270"/>
                    <a:pt x="1887" y="266"/>
                  </a:cubicBezTo>
                  <a:cubicBezTo>
                    <a:pt x="1889" y="265"/>
                    <a:pt x="1896" y="261"/>
                    <a:pt x="1897" y="264"/>
                  </a:cubicBezTo>
                  <a:cubicBezTo>
                    <a:pt x="1901" y="267"/>
                    <a:pt x="1904" y="271"/>
                    <a:pt x="1907" y="274"/>
                  </a:cubicBezTo>
                  <a:cubicBezTo>
                    <a:pt x="1906" y="270"/>
                    <a:pt x="1907" y="265"/>
                    <a:pt x="1903" y="262"/>
                  </a:cubicBezTo>
                  <a:cubicBezTo>
                    <a:pt x="1898" y="259"/>
                    <a:pt x="1897" y="259"/>
                    <a:pt x="1891" y="260"/>
                  </a:cubicBezTo>
                  <a:cubicBezTo>
                    <a:pt x="1890" y="260"/>
                    <a:pt x="1878" y="263"/>
                    <a:pt x="1878" y="261"/>
                  </a:cubicBezTo>
                  <a:cubicBezTo>
                    <a:pt x="1877" y="258"/>
                    <a:pt x="1874" y="252"/>
                    <a:pt x="1875" y="249"/>
                  </a:cubicBezTo>
                  <a:cubicBezTo>
                    <a:pt x="1877" y="245"/>
                    <a:pt x="1881" y="240"/>
                    <a:pt x="1879" y="236"/>
                  </a:cubicBezTo>
                  <a:cubicBezTo>
                    <a:pt x="1877" y="233"/>
                    <a:pt x="1870" y="226"/>
                    <a:pt x="1872" y="223"/>
                  </a:cubicBezTo>
                  <a:cubicBezTo>
                    <a:pt x="1875" y="218"/>
                    <a:pt x="1880" y="218"/>
                    <a:pt x="1885" y="216"/>
                  </a:cubicBezTo>
                  <a:cubicBezTo>
                    <a:pt x="1888" y="214"/>
                    <a:pt x="1885" y="206"/>
                    <a:pt x="1884" y="204"/>
                  </a:cubicBezTo>
                  <a:cubicBezTo>
                    <a:pt x="1887" y="203"/>
                    <a:pt x="1892" y="210"/>
                    <a:pt x="1890" y="213"/>
                  </a:cubicBezTo>
                  <a:cubicBezTo>
                    <a:pt x="1887" y="220"/>
                    <a:pt x="1887" y="220"/>
                    <a:pt x="1891" y="227"/>
                  </a:cubicBezTo>
                  <a:cubicBezTo>
                    <a:pt x="1894" y="231"/>
                    <a:pt x="1913" y="231"/>
                    <a:pt x="1917" y="232"/>
                  </a:cubicBezTo>
                  <a:cubicBezTo>
                    <a:pt x="1910" y="229"/>
                    <a:pt x="1904" y="226"/>
                    <a:pt x="1897" y="223"/>
                  </a:cubicBezTo>
                  <a:cubicBezTo>
                    <a:pt x="1889" y="220"/>
                    <a:pt x="1903" y="214"/>
                    <a:pt x="1906" y="213"/>
                  </a:cubicBezTo>
                  <a:cubicBezTo>
                    <a:pt x="1915" y="210"/>
                    <a:pt x="1919" y="212"/>
                    <a:pt x="1928" y="216"/>
                  </a:cubicBezTo>
                  <a:cubicBezTo>
                    <a:pt x="1931" y="217"/>
                    <a:pt x="1934" y="219"/>
                    <a:pt x="1936" y="221"/>
                  </a:cubicBezTo>
                  <a:cubicBezTo>
                    <a:pt x="1939" y="222"/>
                    <a:pt x="1942" y="221"/>
                    <a:pt x="1945" y="220"/>
                  </a:cubicBezTo>
                  <a:cubicBezTo>
                    <a:pt x="1944" y="218"/>
                    <a:pt x="1943" y="212"/>
                    <a:pt x="1941" y="210"/>
                  </a:cubicBezTo>
                  <a:cubicBezTo>
                    <a:pt x="1940" y="209"/>
                    <a:pt x="1933" y="209"/>
                    <a:pt x="1931" y="208"/>
                  </a:cubicBezTo>
                  <a:cubicBezTo>
                    <a:pt x="1927" y="208"/>
                    <a:pt x="1927" y="194"/>
                    <a:pt x="1926" y="191"/>
                  </a:cubicBezTo>
                  <a:cubicBezTo>
                    <a:pt x="1937" y="190"/>
                    <a:pt x="1947" y="189"/>
                    <a:pt x="1957" y="188"/>
                  </a:cubicBezTo>
                  <a:cubicBezTo>
                    <a:pt x="1963" y="187"/>
                    <a:pt x="1969" y="186"/>
                    <a:pt x="1975" y="186"/>
                  </a:cubicBezTo>
                  <a:cubicBezTo>
                    <a:pt x="1979" y="185"/>
                    <a:pt x="1977" y="181"/>
                    <a:pt x="1977" y="177"/>
                  </a:cubicBezTo>
                  <a:cubicBezTo>
                    <a:pt x="1978" y="170"/>
                    <a:pt x="1977" y="170"/>
                    <a:pt x="1983" y="166"/>
                  </a:cubicBezTo>
                  <a:cubicBezTo>
                    <a:pt x="1987" y="163"/>
                    <a:pt x="1992" y="160"/>
                    <a:pt x="1996" y="158"/>
                  </a:cubicBezTo>
                  <a:cubicBezTo>
                    <a:pt x="2006" y="155"/>
                    <a:pt x="2018" y="154"/>
                    <a:pt x="2028" y="152"/>
                  </a:cubicBezTo>
                  <a:cubicBezTo>
                    <a:pt x="2047" y="149"/>
                    <a:pt x="2065" y="147"/>
                    <a:pt x="2083" y="140"/>
                  </a:cubicBezTo>
                  <a:cubicBezTo>
                    <a:pt x="2087" y="138"/>
                    <a:pt x="2085" y="131"/>
                    <a:pt x="2089" y="129"/>
                  </a:cubicBezTo>
                  <a:cubicBezTo>
                    <a:pt x="2094" y="127"/>
                    <a:pt x="2100" y="124"/>
                    <a:pt x="2105" y="121"/>
                  </a:cubicBezTo>
                  <a:cubicBezTo>
                    <a:pt x="2111" y="118"/>
                    <a:pt x="2123" y="118"/>
                    <a:pt x="2128" y="125"/>
                  </a:cubicBezTo>
                  <a:cubicBezTo>
                    <a:pt x="2123" y="126"/>
                    <a:pt x="2117" y="128"/>
                    <a:pt x="2112" y="129"/>
                  </a:cubicBezTo>
                  <a:cubicBezTo>
                    <a:pt x="2120" y="131"/>
                    <a:pt x="2128" y="132"/>
                    <a:pt x="2136" y="133"/>
                  </a:cubicBezTo>
                  <a:cubicBezTo>
                    <a:pt x="2133" y="136"/>
                    <a:pt x="2130" y="139"/>
                    <a:pt x="2127" y="141"/>
                  </a:cubicBezTo>
                  <a:cubicBezTo>
                    <a:pt x="2131" y="142"/>
                    <a:pt x="2135" y="142"/>
                    <a:pt x="2140" y="142"/>
                  </a:cubicBezTo>
                  <a:cubicBezTo>
                    <a:pt x="2140" y="141"/>
                    <a:pt x="2139" y="134"/>
                    <a:pt x="2141" y="134"/>
                  </a:cubicBezTo>
                  <a:cubicBezTo>
                    <a:pt x="2144" y="134"/>
                    <a:pt x="2148" y="134"/>
                    <a:pt x="2151" y="134"/>
                  </a:cubicBezTo>
                  <a:cubicBezTo>
                    <a:pt x="2156" y="135"/>
                    <a:pt x="2162" y="133"/>
                    <a:pt x="2167" y="137"/>
                  </a:cubicBezTo>
                  <a:cubicBezTo>
                    <a:pt x="2171" y="140"/>
                    <a:pt x="2179" y="143"/>
                    <a:pt x="2182" y="147"/>
                  </a:cubicBezTo>
                  <a:cubicBezTo>
                    <a:pt x="2183" y="148"/>
                    <a:pt x="2188" y="153"/>
                    <a:pt x="2187" y="154"/>
                  </a:cubicBezTo>
                  <a:cubicBezTo>
                    <a:pt x="2186" y="156"/>
                    <a:pt x="2185" y="161"/>
                    <a:pt x="2183" y="162"/>
                  </a:cubicBezTo>
                  <a:cubicBezTo>
                    <a:pt x="2162" y="175"/>
                    <a:pt x="2140" y="188"/>
                    <a:pt x="2119" y="202"/>
                  </a:cubicBezTo>
                  <a:cubicBezTo>
                    <a:pt x="2134" y="197"/>
                    <a:pt x="2149" y="193"/>
                    <a:pt x="2164" y="189"/>
                  </a:cubicBezTo>
                  <a:cubicBezTo>
                    <a:pt x="2160" y="188"/>
                    <a:pt x="2156" y="188"/>
                    <a:pt x="2152" y="187"/>
                  </a:cubicBezTo>
                  <a:cubicBezTo>
                    <a:pt x="2157" y="183"/>
                    <a:pt x="2164" y="180"/>
                    <a:pt x="2169" y="184"/>
                  </a:cubicBezTo>
                  <a:cubicBezTo>
                    <a:pt x="2177" y="190"/>
                    <a:pt x="2179" y="189"/>
                    <a:pt x="2189" y="188"/>
                  </a:cubicBezTo>
                  <a:cubicBezTo>
                    <a:pt x="2202" y="187"/>
                    <a:pt x="2215" y="190"/>
                    <a:pt x="2228" y="191"/>
                  </a:cubicBezTo>
                  <a:cubicBezTo>
                    <a:pt x="2225" y="193"/>
                    <a:pt x="2223" y="194"/>
                    <a:pt x="2220" y="196"/>
                  </a:cubicBezTo>
                  <a:cubicBezTo>
                    <a:pt x="2223" y="197"/>
                    <a:pt x="2229" y="202"/>
                    <a:pt x="2232" y="201"/>
                  </a:cubicBezTo>
                  <a:cubicBezTo>
                    <a:pt x="2238" y="201"/>
                    <a:pt x="2243" y="201"/>
                    <a:pt x="2248" y="201"/>
                  </a:cubicBezTo>
                  <a:cubicBezTo>
                    <a:pt x="2251" y="200"/>
                    <a:pt x="2259" y="202"/>
                    <a:pt x="2260" y="198"/>
                  </a:cubicBezTo>
                  <a:cubicBezTo>
                    <a:pt x="2261" y="190"/>
                    <a:pt x="2260" y="190"/>
                    <a:pt x="2267" y="190"/>
                  </a:cubicBezTo>
                  <a:cubicBezTo>
                    <a:pt x="2272" y="190"/>
                    <a:pt x="2277" y="191"/>
                    <a:pt x="2282" y="190"/>
                  </a:cubicBezTo>
                  <a:cubicBezTo>
                    <a:pt x="2285" y="189"/>
                    <a:pt x="2293" y="186"/>
                    <a:pt x="2296" y="187"/>
                  </a:cubicBezTo>
                  <a:cubicBezTo>
                    <a:pt x="2299" y="188"/>
                    <a:pt x="2304" y="196"/>
                    <a:pt x="2307" y="199"/>
                  </a:cubicBezTo>
                  <a:cubicBezTo>
                    <a:pt x="2308" y="201"/>
                    <a:pt x="2305" y="210"/>
                    <a:pt x="2305" y="213"/>
                  </a:cubicBezTo>
                  <a:cubicBezTo>
                    <a:pt x="2305" y="215"/>
                    <a:pt x="2305" y="227"/>
                    <a:pt x="2307" y="227"/>
                  </a:cubicBezTo>
                  <a:cubicBezTo>
                    <a:pt x="2311" y="230"/>
                    <a:pt x="2316" y="233"/>
                    <a:pt x="2321" y="235"/>
                  </a:cubicBezTo>
                  <a:cubicBezTo>
                    <a:pt x="2323" y="237"/>
                    <a:pt x="2329" y="226"/>
                    <a:pt x="2330" y="224"/>
                  </a:cubicBezTo>
                  <a:cubicBezTo>
                    <a:pt x="2334" y="219"/>
                    <a:pt x="2334" y="218"/>
                    <a:pt x="2339" y="222"/>
                  </a:cubicBezTo>
                  <a:cubicBezTo>
                    <a:pt x="2345" y="225"/>
                    <a:pt x="2346" y="227"/>
                    <a:pt x="2352" y="225"/>
                  </a:cubicBezTo>
                  <a:cubicBezTo>
                    <a:pt x="2356" y="224"/>
                    <a:pt x="2361" y="221"/>
                    <a:pt x="2364" y="223"/>
                  </a:cubicBezTo>
                  <a:cubicBezTo>
                    <a:pt x="2367" y="224"/>
                    <a:pt x="2373" y="229"/>
                    <a:pt x="2377" y="228"/>
                  </a:cubicBezTo>
                  <a:cubicBezTo>
                    <a:pt x="2381" y="226"/>
                    <a:pt x="2386" y="224"/>
                    <a:pt x="2391" y="222"/>
                  </a:cubicBezTo>
                  <a:cubicBezTo>
                    <a:pt x="2390" y="220"/>
                    <a:pt x="2385" y="214"/>
                    <a:pt x="2387" y="212"/>
                  </a:cubicBezTo>
                  <a:cubicBezTo>
                    <a:pt x="2388" y="210"/>
                    <a:pt x="2393" y="202"/>
                    <a:pt x="2395" y="202"/>
                  </a:cubicBezTo>
                  <a:cubicBezTo>
                    <a:pt x="2404" y="203"/>
                    <a:pt x="2413" y="205"/>
                    <a:pt x="2422" y="206"/>
                  </a:cubicBezTo>
                  <a:cubicBezTo>
                    <a:pt x="2429" y="207"/>
                    <a:pt x="2437" y="209"/>
                    <a:pt x="2443" y="211"/>
                  </a:cubicBezTo>
                  <a:cubicBezTo>
                    <a:pt x="2451" y="213"/>
                    <a:pt x="2461" y="214"/>
                    <a:pt x="2467" y="217"/>
                  </a:cubicBezTo>
                  <a:cubicBezTo>
                    <a:pt x="2471" y="220"/>
                    <a:pt x="2481" y="235"/>
                    <a:pt x="2485" y="234"/>
                  </a:cubicBezTo>
                  <a:cubicBezTo>
                    <a:pt x="2494" y="233"/>
                    <a:pt x="2503" y="231"/>
                    <a:pt x="2512" y="229"/>
                  </a:cubicBezTo>
                  <a:cubicBezTo>
                    <a:pt x="2520" y="228"/>
                    <a:pt x="2527" y="232"/>
                    <a:pt x="2535" y="234"/>
                  </a:cubicBezTo>
                  <a:cubicBezTo>
                    <a:pt x="2539" y="235"/>
                    <a:pt x="2541" y="235"/>
                    <a:pt x="2543" y="239"/>
                  </a:cubicBezTo>
                  <a:cubicBezTo>
                    <a:pt x="2544" y="244"/>
                    <a:pt x="2544" y="245"/>
                    <a:pt x="2542" y="251"/>
                  </a:cubicBezTo>
                  <a:cubicBezTo>
                    <a:pt x="2550" y="253"/>
                    <a:pt x="2556" y="256"/>
                    <a:pt x="2564" y="255"/>
                  </a:cubicBezTo>
                  <a:cubicBezTo>
                    <a:pt x="2573" y="253"/>
                    <a:pt x="2579" y="253"/>
                    <a:pt x="2589" y="254"/>
                  </a:cubicBezTo>
                  <a:cubicBezTo>
                    <a:pt x="2592" y="255"/>
                    <a:pt x="2597" y="257"/>
                    <a:pt x="2600" y="255"/>
                  </a:cubicBezTo>
                  <a:cubicBezTo>
                    <a:pt x="2604" y="251"/>
                    <a:pt x="2604" y="251"/>
                    <a:pt x="2607" y="255"/>
                  </a:cubicBezTo>
                  <a:cubicBezTo>
                    <a:pt x="2610" y="258"/>
                    <a:pt x="2615" y="264"/>
                    <a:pt x="2618" y="266"/>
                  </a:cubicBezTo>
                  <a:cubicBezTo>
                    <a:pt x="2621" y="267"/>
                    <a:pt x="2626" y="265"/>
                    <a:pt x="2629" y="264"/>
                  </a:cubicBezTo>
                  <a:cubicBezTo>
                    <a:pt x="2628" y="258"/>
                    <a:pt x="2627" y="252"/>
                    <a:pt x="2627" y="246"/>
                  </a:cubicBezTo>
                  <a:cubicBezTo>
                    <a:pt x="2640" y="247"/>
                    <a:pt x="2653" y="248"/>
                    <a:pt x="2666" y="249"/>
                  </a:cubicBezTo>
                  <a:cubicBezTo>
                    <a:pt x="2676" y="250"/>
                    <a:pt x="2686" y="257"/>
                    <a:pt x="2696" y="262"/>
                  </a:cubicBezTo>
                  <a:cubicBezTo>
                    <a:pt x="2707" y="267"/>
                    <a:pt x="2717" y="272"/>
                    <a:pt x="2727" y="278"/>
                  </a:cubicBezTo>
                  <a:cubicBezTo>
                    <a:pt x="2734" y="282"/>
                    <a:pt x="2735" y="283"/>
                    <a:pt x="2738" y="290"/>
                  </a:cubicBezTo>
                  <a:cubicBezTo>
                    <a:pt x="2741" y="298"/>
                    <a:pt x="2740" y="301"/>
                    <a:pt x="2748" y="301"/>
                  </a:cubicBezTo>
                  <a:cubicBezTo>
                    <a:pt x="2747" y="298"/>
                    <a:pt x="2746" y="294"/>
                    <a:pt x="2745" y="291"/>
                  </a:cubicBezTo>
                  <a:cubicBezTo>
                    <a:pt x="2753" y="291"/>
                    <a:pt x="2758" y="291"/>
                    <a:pt x="2765" y="294"/>
                  </a:cubicBezTo>
                  <a:cubicBezTo>
                    <a:pt x="2771" y="296"/>
                    <a:pt x="2776" y="302"/>
                    <a:pt x="2780" y="306"/>
                  </a:cubicBezTo>
                  <a:cubicBezTo>
                    <a:pt x="2777" y="308"/>
                    <a:pt x="2773" y="313"/>
                    <a:pt x="2770" y="314"/>
                  </a:cubicBezTo>
                  <a:cubicBezTo>
                    <a:pt x="2767" y="314"/>
                    <a:pt x="2762" y="312"/>
                    <a:pt x="2759" y="312"/>
                  </a:cubicBezTo>
                  <a:close/>
                  <a:moveTo>
                    <a:pt x="1724" y="597"/>
                  </a:moveTo>
                  <a:cubicBezTo>
                    <a:pt x="1722" y="595"/>
                    <a:pt x="1722" y="591"/>
                    <a:pt x="1721" y="590"/>
                  </a:cubicBezTo>
                  <a:cubicBezTo>
                    <a:pt x="1714" y="587"/>
                    <a:pt x="1713" y="597"/>
                    <a:pt x="1713" y="600"/>
                  </a:cubicBezTo>
                  <a:cubicBezTo>
                    <a:pt x="1710" y="594"/>
                    <a:pt x="1709" y="591"/>
                    <a:pt x="1712" y="585"/>
                  </a:cubicBezTo>
                  <a:cubicBezTo>
                    <a:pt x="1709" y="583"/>
                    <a:pt x="1703" y="582"/>
                    <a:pt x="1701" y="580"/>
                  </a:cubicBezTo>
                  <a:cubicBezTo>
                    <a:pt x="1700" y="578"/>
                    <a:pt x="1700" y="571"/>
                    <a:pt x="1700" y="569"/>
                  </a:cubicBezTo>
                  <a:cubicBezTo>
                    <a:pt x="1700" y="569"/>
                    <a:pt x="1691" y="565"/>
                    <a:pt x="1695" y="564"/>
                  </a:cubicBezTo>
                  <a:cubicBezTo>
                    <a:pt x="1698" y="563"/>
                    <a:pt x="1700" y="568"/>
                    <a:pt x="1703" y="565"/>
                  </a:cubicBezTo>
                  <a:cubicBezTo>
                    <a:pt x="1701" y="562"/>
                    <a:pt x="1698" y="562"/>
                    <a:pt x="1700" y="559"/>
                  </a:cubicBezTo>
                  <a:cubicBezTo>
                    <a:pt x="1702" y="557"/>
                    <a:pt x="1705" y="556"/>
                    <a:pt x="1707" y="556"/>
                  </a:cubicBezTo>
                  <a:cubicBezTo>
                    <a:pt x="1711" y="557"/>
                    <a:pt x="1718" y="557"/>
                    <a:pt x="1722" y="559"/>
                  </a:cubicBezTo>
                  <a:cubicBezTo>
                    <a:pt x="1719" y="560"/>
                    <a:pt x="1716" y="563"/>
                    <a:pt x="1717" y="567"/>
                  </a:cubicBezTo>
                  <a:cubicBezTo>
                    <a:pt x="1719" y="563"/>
                    <a:pt x="1721" y="560"/>
                    <a:pt x="1725" y="560"/>
                  </a:cubicBezTo>
                  <a:cubicBezTo>
                    <a:pt x="1723" y="552"/>
                    <a:pt x="1721" y="557"/>
                    <a:pt x="1715" y="555"/>
                  </a:cubicBezTo>
                  <a:cubicBezTo>
                    <a:pt x="1716" y="552"/>
                    <a:pt x="1718" y="548"/>
                    <a:pt x="1716" y="545"/>
                  </a:cubicBezTo>
                  <a:cubicBezTo>
                    <a:pt x="1716" y="544"/>
                    <a:pt x="1713" y="537"/>
                    <a:pt x="1711" y="540"/>
                  </a:cubicBezTo>
                  <a:cubicBezTo>
                    <a:pt x="1708" y="543"/>
                    <a:pt x="1704" y="540"/>
                    <a:pt x="1701" y="538"/>
                  </a:cubicBezTo>
                  <a:cubicBezTo>
                    <a:pt x="1699" y="537"/>
                    <a:pt x="1695" y="541"/>
                    <a:pt x="1692" y="542"/>
                  </a:cubicBezTo>
                  <a:cubicBezTo>
                    <a:pt x="1686" y="543"/>
                    <a:pt x="1687" y="540"/>
                    <a:pt x="1685" y="547"/>
                  </a:cubicBezTo>
                  <a:cubicBezTo>
                    <a:pt x="1684" y="550"/>
                    <a:pt x="1677" y="551"/>
                    <a:pt x="1675" y="552"/>
                  </a:cubicBezTo>
                  <a:cubicBezTo>
                    <a:pt x="1671" y="554"/>
                    <a:pt x="1671" y="554"/>
                    <a:pt x="1670" y="559"/>
                  </a:cubicBezTo>
                  <a:cubicBezTo>
                    <a:pt x="1670" y="561"/>
                    <a:pt x="1666" y="564"/>
                    <a:pt x="1665" y="566"/>
                  </a:cubicBezTo>
                  <a:cubicBezTo>
                    <a:pt x="1668" y="566"/>
                    <a:pt x="1673" y="569"/>
                    <a:pt x="1673" y="574"/>
                  </a:cubicBezTo>
                  <a:cubicBezTo>
                    <a:pt x="1673" y="580"/>
                    <a:pt x="1674" y="583"/>
                    <a:pt x="1676" y="589"/>
                  </a:cubicBezTo>
                  <a:cubicBezTo>
                    <a:pt x="1678" y="593"/>
                    <a:pt x="1682" y="594"/>
                    <a:pt x="1684" y="598"/>
                  </a:cubicBezTo>
                  <a:cubicBezTo>
                    <a:pt x="1688" y="603"/>
                    <a:pt x="1689" y="605"/>
                    <a:pt x="1694" y="608"/>
                  </a:cubicBezTo>
                  <a:cubicBezTo>
                    <a:pt x="1690" y="609"/>
                    <a:pt x="1689" y="609"/>
                    <a:pt x="1687" y="614"/>
                  </a:cubicBezTo>
                  <a:cubicBezTo>
                    <a:pt x="1687" y="617"/>
                    <a:pt x="1685" y="620"/>
                    <a:pt x="1684" y="623"/>
                  </a:cubicBezTo>
                  <a:cubicBezTo>
                    <a:pt x="1683" y="627"/>
                    <a:pt x="1683" y="629"/>
                    <a:pt x="1684" y="633"/>
                  </a:cubicBezTo>
                  <a:cubicBezTo>
                    <a:pt x="1684" y="637"/>
                    <a:pt x="1685" y="637"/>
                    <a:pt x="1689" y="638"/>
                  </a:cubicBezTo>
                  <a:cubicBezTo>
                    <a:pt x="1693" y="638"/>
                    <a:pt x="1693" y="641"/>
                    <a:pt x="1696" y="642"/>
                  </a:cubicBezTo>
                  <a:cubicBezTo>
                    <a:pt x="1699" y="643"/>
                    <a:pt x="1702" y="644"/>
                    <a:pt x="1706" y="645"/>
                  </a:cubicBezTo>
                  <a:cubicBezTo>
                    <a:pt x="1710" y="646"/>
                    <a:pt x="1717" y="644"/>
                    <a:pt x="1722" y="643"/>
                  </a:cubicBezTo>
                  <a:cubicBezTo>
                    <a:pt x="1721" y="638"/>
                    <a:pt x="1720" y="632"/>
                    <a:pt x="1721" y="627"/>
                  </a:cubicBezTo>
                  <a:cubicBezTo>
                    <a:pt x="1723" y="619"/>
                    <a:pt x="1719" y="622"/>
                    <a:pt x="1716" y="617"/>
                  </a:cubicBezTo>
                  <a:cubicBezTo>
                    <a:pt x="1717" y="617"/>
                    <a:pt x="1718" y="617"/>
                    <a:pt x="1719" y="617"/>
                  </a:cubicBezTo>
                  <a:cubicBezTo>
                    <a:pt x="1719" y="615"/>
                    <a:pt x="1718" y="613"/>
                    <a:pt x="1717" y="612"/>
                  </a:cubicBezTo>
                  <a:cubicBezTo>
                    <a:pt x="1717" y="611"/>
                    <a:pt x="1714" y="612"/>
                    <a:pt x="1713" y="611"/>
                  </a:cubicBezTo>
                  <a:cubicBezTo>
                    <a:pt x="1711" y="608"/>
                    <a:pt x="1712" y="605"/>
                    <a:pt x="1713" y="603"/>
                  </a:cubicBezTo>
                  <a:cubicBezTo>
                    <a:pt x="1713" y="603"/>
                    <a:pt x="1726" y="605"/>
                    <a:pt x="1728" y="604"/>
                  </a:cubicBezTo>
                  <a:cubicBezTo>
                    <a:pt x="1729" y="600"/>
                    <a:pt x="1726" y="599"/>
                    <a:pt x="1724" y="597"/>
                  </a:cubicBezTo>
                  <a:close/>
                  <a:moveTo>
                    <a:pt x="413" y="136"/>
                  </a:moveTo>
                  <a:cubicBezTo>
                    <a:pt x="416" y="136"/>
                    <a:pt x="420" y="138"/>
                    <a:pt x="423" y="136"/>
                  </a:cubicBezTo>
                  <a:cubicBezTo>
                    <a:pt x="423" y="135"/>
                    <a:pt x="422" y="134"/>
                    <a:pt x="421" y="134"/>
                  </a:cubicBezTo>
                  <a:cubicBezTo>
                    <a:pt x="418" y="134"/>
                    <a:pt x="415" y="133"/>
                    <a:pt x="413" y="136"/>
                  </a:cubicBezTo>
                  <a:close/>
                  <a:moveTo>
                    <a:pt x="696" y="815"/>
                  </a:moveTo>
                  <a:cubicBezTo>
                    <a:pt x="699" y="817"/>
                    <a:pt x="702" y="819"/>
                    <a:pt x="705" y="820"/>
                  </a:cubicBezTo>
                  <a:cubicBezTo>
                    <a:pt x="707" y="820"/>
                    <a:pt x="709" y="817"/>
                    <a:pt x="712" y="819"/>
                  </a:cubicBezTo>
                  <a:cubicBezTo>
                    <a:pt x="712" y="818"/>
                    <a:pt x="711" y="817"/>
                    <a:pt x="711" y="816"/>
                  </a:cubicBezTo>
                  <a:cubicBezTo>
                    <a:pt x="707" y="814"/>
                    <a:pt x="700" y="810"/>
                    <a:pt x="696" y="815"/>
                  </a:cubicBezTo>
                  <a:close/>
                  <a:moveTo>
                    <a:pt x="669" y="553"/>
                  </a:moveTo>
                  <a:cubicBezTo>
                    <a:pt x="669" y="554"/>
                    <a:pt x="668" y="554"/>
                    <a:pt x="668" y="554"/>
                  </a:cubicBezTo>
                  <a:cubicBezTo>
                    <a:pt x="669" y="555"/>
                    <a:pt x="669" y="555"/>
                    <a:pt x="669" y="555"/>
                  </a:cubicBezTo>
                  <a:cubicBezTo>
                    <a:pt x="670" y="553"/>
                    <a:pt x="671" y="553"/>
                    <a:pt x="670" y="551"/>
                  </a:cubicBezTo>
                  <a:cubicBezTo>
                    <a:pt x="670" y="551"/>
                    <a:pt x="669" y="552"/>
                    <a:pt x="669" y="552"/>
                  </a:cubicBezTo>
                  <a:cubicBezTo>
                    <a:pt x="668" y="550"/>
                    <a:pt x="666" y="549"/>
                    <a:pt x="664" y="550"/>
                  </a:cubicBezTo>
                  <a:cubicBezTo>
                    <a:pt x="662" y="551"/>
                    <a:pt x="661" y="549"/>
                    <a:pt x="658" y="551"/>
                  </a:cubicBezTo>
                  <a:cubicBezTo>
                    <a:pt x="659" y="551"/>
                    <a:pt x="659" y="551"/>
                    <a:pt x="660" y="551"/>
                  </a:cubicBezTo>
                  <a:cubicBezTo>
                    <a:pt x="663" y="552"/>
                    <a:pt x="667" y="555"/>
                    <a:pt x="669" y="553"/>
                  </a:cubicBezTo>
                  <a:close/>
                  <a:moveTo>
                    <a:pt x="654" y="547"/>
                  </a:moveTo>
                  <a:cubicBezTo>
                    <a:pt x="652" y="546"/>
                    <a:pt x="652" y="547"/>
                    <a:pt x="651" y="547"/>
                  </a:cubicBezTo>
                  <a:cubicBezTo>
                    <a:pt x="652" y="548"/>
                    <a:pt x="652" y="548"/>
                    <a:pt x="653" y="549"/>
                  </a:cubicBezTo>
                  <a:cubicBezTo>
                    <a:pt x="653" y="548"/>
                    <a:pt x="653" y="548"/>
                    <a:pt x="654" y="547"/>
                  </a:cubicBezTo>
                  <a:close/>
                  <a:moveTo>
                    <a:pt x="657" y="551"/>
                  </a:moveTo>
                  <a:cubicBezTo>
                    <a:pt x="657" y="551"/>
                    <a:pt x="657" y="550"/>
                    <a:pt x="657" y="550"/>
                  </a:cubicBezTo>
                  <a:cubicBezTo>
                    <a:pt x="656" y="549"/>
                    <a:pt x="656" y="549"/>
                    <a:pt x="655" y="549"/>
                  </a:cubicBezTo>
                  <a:cubicBezTo>
                    <a:pt x="654" y="549"/>
                    <a:pt x="654" y="550"/>
                    <a:pt x="653" y="550"/>
                  </a:cubicBezTo>
                  <a:cubicBezTo>
                    <a:pt x="655" y="551"/>
                    <a:pt x="656" y="551"/>
                    <a:pt x="657" y="551"/>
                  </a:cubicBezTo>
                  <a:close/>
                  <a:moveTo>
                    <a:pt x="871" y="495"/>
                  </a:moveTo>
                  <a:cubicBezTo>
                    <a:pt x="872" y="493"/>
                    <a:pt x="873" y="490"/>
                    <a:pt x="874" y="488"/>
                  </a:cubicBezTo>
                  <a:cubicBezTo>
                    <a:pt x="867" y="485"/>
                    <a:pt x="861" y="494"/>
                    <a:pt x="858" y="500"/>
                  </a:cubicBezTo>
                  <a:cubicBezTo>
                    <a:pt x="854" y="510"/>
                    <a:pt x="851" y="514"/>
                    <a:pt x="844" y="521"/>
                  </a:cubicBezTo>
                  <a:cubicBezTo>
                    <a:pt x="842" y="523"/>
                    <a:pt x="842" y="530"/>
                    <a:pt x="843" y="531"/>
                  </a:cubicBezTo>
                  <a:cubicBezTo>
                    <a:pt x="844" y="534"/>
                    <a:pt x="850" y="533"/>
                    <a:pt x="852" y="533"/>
                  </a:cubicBezTo>
                  <a:cubicBezTo>
                    <a:pt x="860" y="532"/>
                    <a:pt x="867" y="532"/>
                    <a:pt x="874" y="536"/>
                  </a:cubicBezTo>
                  <a:cubicBezTo>
                    <a:pt x="871" y="536"/>
                    <a:pt x="870" y="538"/>
                    <a:pt x="870" y="541"/>
                  </a:cubicBezTo>
                  <a:cubicBezTo>
                    <a:pt x="877" y="540"/>
                    <a:pt x="878" y="535"/>
                    <a:pt x="885" y="535"/>
                  </a:cubicBezTo>
                  <a:cubicBezTo>
                    <a:pt x="884" y="540"/>
                    <a:pt x="883" y="540"/>
                    <a:pt x="887" y="541"/>
                  </a:cubicBezTo>
                  <a:cubicBezTo>
                    <a:pt x="891" y="543"/>
                    <a:pt x="892" y="543"/>
                    <a:pt x="894" y="540"/>
                  </a:cubicBezTo>
                  <a:cubicBezTo>
                    <a:pt x="896" y="536"/>
                    <a:pt x="893" y="527"/>
                    <a:pt x="893" y="523"/>
                  </a:cubicBezTo>
                  <a:cubicBezTo>
                    <a:pt x="892" y="521"/>
                    <a:pt x="887" y="520"/>
                    <a:pt x="888" y="518"/>
                  </a:cubicBezTo>
                  <a:cubicBezTo>
                    <a:pt x="888" y="514"/>
                    <a:pt x="888" y="514"/>
                    <a:pt x="885" y="511"/>
                  </a:cubicBezTo>
                  <a:cubicBezTo>
                    <a:pt x="883" y="508"/>
                    <a:pt x="874" y="511"/>
                    <a:pt x="871" y="512"/>
                  </a:cubicBezTo>
                  <a:cubicBezTo>
                    <a:pt x="871" y="510"/>
                    <a:pt x="871" y="507"/>
                    <a:pt x="870" y="506"/>
                  </a:cubicBezTo>
                  <a:cubicBezTo>
                    <a:pt x="869" y="506"/>
                    <a:pt x="866" y="505"/>
                    <a:pt x="866" y="504"/>
                  </a:cubicBezTo>
                  <a:cubicBezTo>
                    <a:pt x="866" y="499"/>
                    <a:pt x="867" y="498"/>
                    <a:pt x="871" y="495"/>
                  </a:cubicBezTo>
                  <a:close/>
                  <a:moveTo>
                    <a:pt x="783" y="817"/>
                  </a:moveTo>
                  <a:cubicBezTo>
                    <a:pt x="785" y="821"/>
                    <a:pt x="793" y="818"/>
                    <a:pt x="794" y="815"/>
                  </a:cubicBezTo>
                  <a:cubicBezTo>
                    <a:pt x="794" y="815"/>
                    <a:pt x="794" y="814"/>
                    <a:pt x="793" y="814"/>
                  </a:cubicBezTo>
                  <a:cubicBezTo>
                    <a:pt x="790" y="813"/>
                    <a:pt x="780" y="810"/>
                    <a:pt x="783" y="817"/>
                  </a:cubicBezTo>
                  <a:close/>
                  <a:moveTo>
                    <a:pt x="719" y="801"/>
                  </a:moveTo>
                  <a:cubicBezTo>
                    <a:pt x="722" y="800"/>
                    <a:pt x="725" y="799"/>
                    <a:pt x="728" y="798"/>
                  </a:cubicBezTo>
                  <a:cubicBezTo>
                    <a:pt x="726" y="796"/>
                    <a:pt x="724" y="794"/>
                    <a:pt x="721" y="794"/>
                  </a:cubicBezTo>
                  <a:cubicBezTo>
                    <a:pt x="718" y="793"/>
                    <a:pt x="717" y="790"/>
                    <a:pt x="716" y="790"/>
                  </a:cubicBezTo>
                  <a:cubicBezTo>
                    <a:pt x="712" y="790"/>
                    <a:pt x="706" y="788"/>
                    <a:pt x="703" y="784"/>
                  </a:cubicBezTo>
                  <a:cubicBezTo>
                    <a:pt x="703" y="784"/>
                    <a:pt x="703" y="785"/>
                    <a:pt x="703" y="785"/>
                  </a:cubicBezTo>
                  <a:cubicBezTo>
                    <a:pt x="694" y="779"/>
                    <a:pt x="684" y="773"/>
                    <a:pt x="673" y="772"/>
                  </a:cubicBezTo>
                  <a:cubicBezTo>
                    <a:pt x="667" y="772"/>
                    <a:pt x="662" y="773"/>
                    <a:pt x="655" y="775"/>
                  </a:cubicBezTo>
                  <a:cubicBezTo>
                    <a:pt x="650" y="776"/>
                    <a:pt x="649" y="781"/>
                    <a:pt x="645" y="783"/>
                  </a:cubicBezTo>
                  <a:cubicBezTo>
                    <a:pt x="653" y="787"/>
                    <a:pt x="662" y="769"/>
                    <a:pt x="670" y="777"/>
                  </a:cubicBezTo>
                  <a:cubicBezTo>
                    <a:pt x="669" y="778"/>
                    <a:pt x="668" y="779"/>
                    <a:pt x="666" y="778"/>
                  </a:cubicBezTo>
                  <a:cubicBezTo>
                    <a:pt x="667" y="780"/>
                    <a:pt x="670" y="781"/>
                    <a:pt x="672" y="780"/>
                  </a:cubicBezTo>
                  <a:cubicBezTo>
                    <a:pt x="674" y="779"/>
                    <a:pt x="675" y="781"/>
                    <a:pt x="677" y="782"/>
                  </a:cubicBezTo>
                  <a:cubicBezTo>
                    <a:pt x="682" y="782"/>
                    <a:pt x="686" y="785"/>
                    <a:pt x="690" y="785"/>
                  </a:cubicBezTo>
                  <a:cubicBezTo>
                    <a:pt x="695" y="786"/>
                    <a:pt x="695" y="791"/>
                    <a:pt x="700" y="793"/>
                  </a:cubicBezTo>
                  <a:cubicBezTo>
                    <a:pt x="701" y="794"/>
                    <a:pt x="706" y="793"/>
                    <a:pt x="706" y="796"/>
                  </a:cubicBezTo>
                  <a:cubicBezTo>
                    <a:pt x="706" y="797"/>
                    <a:pt x="702" y="800"/>
                    <a:pt x="701" y="801"/>
                  </a:cubicBezTo>
                  <a:cubicBezTo>
                    <a:pt x="707" y="802"/>
                    <a:pt x="713" y="800"/>
                    <a:pt x="719" y="801"/>
                  </a:cubicBezTo>
                  <a:close/>
                  <a:moveTo>
                    <a:pt x="807" y="538"/>
                  </a:moveTo>
                  <a:cubicBezTo>
                    <a:pt x="803" y="545"/>
                    <a:pt x="809" y="547"/>
                    <a:pt x="814" y="549"/>
                  </a:cubicBezTo>
                  <a:cubicBezTo>
                    <a:pt x="819" y="551"/>
                    <a:pt x="820" y="548"/>
                    <a:pt x="823" y="545"/>
                  </a:cubicBezTo>
                  <a:cubicBezTo>
                    <a:pt x="818" y="544"/>
                    <a:pt x="814" y="544"/>
                    <a:pt x="809" y="543"/>
                  </a:cubicBezTo>
                  <a:cubicBezTo>
                    <a:pt x="808" y="542"/>
                    <a:pt x="807" y="540"/>
                    <a:pt x="807" y="538"/>
                  </a:cubicBezTo>
                  <a:close/>
                  <a:moveTo>
                    <a:pt x="804" y="508"/>
                  </a:moveTo>
                  <a:cubicBezTo>
                    <a:pt x="808" y="511"/>
                    <a:pt x="819" y="521"/>
                    <a:pt x="826" y="516"/>
                  </a:cubicBezTo>
                  <a:cubicBezTo>
                    <a:pt x="820" y="509"/>
                    <a:pt x="811" y="507"/>
                    <a:pt x="804" y="508"/>
                  </a:cubicBezTo>
                  <a:close/>
                  <a:moveTo>
                    <a:pt x="1031" y="1031"/>
                  </a:moveTo>
                  <a:cubicBezTo>
                    <a:pt x="1033" y="1042"/>
                    <a:pt x="1033" y="1041"/>
                    <a:pt x="1028" y="1050"/>
                  </a:cubicBezTo>
                  <a:cubicBezTo>
                    <a:pt x="1021" y="1060"/>
                    <a:pt x="1014" y="1069"/>
                    <a:pt x="1007" y="1079"/>
                  </a:cubicBezTo>
                  <a:cubicBezTo>
                    <a:pt x="1004" y="1084"/>
                    <a:pt x="1000" y="1088"/>
                    <a:pt x="999" y="1094"/>
                  </a:cubicBezTo>
                  <a:cubicBezTo>
                    <a:pt x="998" y="1108"/>
                    <a:pt x="997" y="1123"/>
                    <a:pt x="996" y="1138"/>
                  </a:cubicBezTo>
                  <a:cubicBezTo>
                    <a:pt x="996" y="1147"/>
                    <a:pt x="986" y="1157"/>
                    <a:pt x="981" y="1165"/>
                  </a:cubicBezTo>
                  <a:cubicBezTo>
                    <a:pt x="978" y="1168"/>
                    <a:pt x="977" y="1174"/>
                    <a:pt x="973" y="1174"/>
                  </a:cubicBezTo>
                  <a:cubicBezTo>
                    <a:pt x="969" y="1174"/>
                    <a:pt x="960" y="1173"/>
                    <a:pt x="957" y="1175"/>
                  </a:cubicBezTo>
                  <a:cubicBezTo>
                    <a:pt x="947" y="1182"/>
                    <a:pt x="937" y="1189"/>
                    <a:pt x="928" y="1195"/>
                  </a:cubicBezTo>
                  <a:cubicBezTo>
                    <a:pt x="926" y="1197"/>
                    <a:pt x="926" y="1211"/>
                    <a:pt x="926" y="1214"/>
                  </a:cubicBezTo>
                  <a:cubicBezTo>
                    <a:pt x="925" y="1217"/>
                    <a:pt x="926" y="1222"/>
                    <a:pt x="924" y="1224"/>
                  </a:cubicBezTo>
                  <a:cubicBezTo>
                    <a:pt x="916" y="1235"/>
                    <a:pt x="908" y="1245"/>
                    <a:pt x="900" y="1255"/>
                  </a:cubicBezTo>
                  <a:cubicBezTo>
                    <a:pt x="892" y="1265"/>
                    <a:pt x="885" y="1274"/>
                    <a:pt x="878" y="1284"/>
                  </a:cubicBezTo>
                  <a:cubicBezTo>
                    <a:pt x="876" y="1286"/>
                    <a:pt x="853" y="1276"/>
                    <a:pt x="849" y="1275"/>
                  </a:cubicBezTo>
                  <a:cubicBezTo>
                    <a:pt x="847" y="1283"/>
                    <a:pt x="860" y="1284"/>
                    <a:pt x="862" y="1291"/>
                  </a:cubicBezTo>
                  <a:cubicBezTo>
                    <a:pt x="862" y="1294"/>
                    <a:pt x="865" y="1300"/>
                    <a:pt x="864" y="1304"/>
                  </a:cubicBezTo>
                  <a:cubicBezTo>
                    <a:pt x="864" y="1307"/>
                    <a:pt x="859" y="1311"/>
                    <a:pt x="858" y="1313"/>
                  </a:cubicBezTo>
                  <a:cubicBezTo>
                    <a:pt x="853" y="1321"/>
                    <a:pt x="846" y="1320"/>
                    <a:pt x="839" y="1323"/>
                  </a:cubicBezTo>
                  <a:cubicBezTo>
                    <a:pt x="831" y="1325"/>
                    <a:pt x="827" y="1324"/>
                    <a:pt x="820" y="1323"/>
                  </a:cubicBezTo>
                  <a:cubicBezTo>
                    <a:pt x="821" y="1328"/>
                    <a:pt x="822" y="1330"/>
                    <a:pt x="821" y="1334"/>
                  </a:cubicBezTo>
                  <a:cubicBezTo>
                    <a:pt x="820" y="1337"/>
                    <a:pt x="821" y="1342"/>
                    <a:pt x="819" y="1343"/>
                  </a:cubicBezTo>
                  <a:cubicBezTo>
                    <a:pt x="812" y="1349"/>
                    <a:pt x="807" y="1346"/>
                    <a:pt x="799" y="1342"/>
                  </a:cubicBezTo>
                  <a:cubicBezTo>
                    <a:pt x="799" y="1346"/>
                    <a:pt x="798" y="1352"/>
                    <a:pt x="799" y="1355"/>
                  </a:cubicBezTo>
                  <a:cubicBezTo>
                    <a:pt x="799" y="1358"/>
                    <a:pt x="804" y="1363"/>
                    <a:pt x="803" y="1366"/>
                  </a:cubicBezTo>
                  <a:cubicBezTo>
                    <a:pt x="800" y="1371"/>
                    <a:pt x="798" y="1376"/>
                    <a:pt x="796" y="1382"/>
                  </a:cubicBezTo>
                  <a:cubicBezTo>
                    <a:pt x="793" y="1387"/>
                    <a:pt x="792" y="1386"/>
                    <a:pt x="787" y="1388"/>
                  </a:cubicBezTo>
                  <a:cubicBezTo>
                    <a:pt x="782" y="1389"/>
                    <a:pt x="782" y="1393"/>
                    <a:pt x="779" y="1397"/>
                  </a:cubicBezTo>
                  <a:cubicBezTo>
                    <a:pt x="778" y="1400"/>
                    <a:pt x="783" y="1405"/>
                    <a:pt x="785" y="1408"/>
                  </a:cubicBezTo>
                  <a:cubicBezTo>
                    <a:pt x="787" y="1411"/>
                    <a:pt x="794" y="1408"/>
                    <a:pt x="793" y="1413"/>
                  </a:cubicBezTo>
                  <a:cubicBezTo>
                    <a:pt x="791" y="1418"/>
                    <a:pt x="790" y="1419"/>
                    <a:pt x="787" y="1423"/>
                  </a:cubicBezTo>
                  <a:cubicBezTo>
                    <a:pt x="785" y="1426"/>
                    <a:pt x="781" y="1430"/>
                    <a:pt x="779" y="1434"/>
                  </a:cubicBezTo>
                  <a:cubicBezTo>
                    <a:pt x="777" y="1440"/>
                    <a:pt x="776" y="1441"/>
                    <a:pt x="770" y="1444"/>
                  </a:cubicBezTo>
                  <a:cubicBezTo>
                    <a:pt x="765" y="1447"/>
                    <a:pt x="771" y="1464"/>
                    <a:pt x="772" y="1470"/>
                  </a:cubicBezTo>
                  <a:cubicBezTo>
                    <a:pt x="772" y="1472"/>
                    <a:pt x="772" y="1477"/>
                    <a:pt x="774" y="1479"/>
                  </a:cubicBezTo>
                  <a:cubicBezTo>
                    <a:pt x="778" y="1482"/>
                    <a:pt x="782" y="1486"/>
                    <a:pt x="786" y="1489"/>
                  </a:cubicBezTo>
                  <a:cubicBezTo>
                    <a:pt x="793" y="1495"/>
                    <a:pt x="798" y="1494"/>
                    <a:pt x="807" y="1494"/>
                  </a:cubicBezTo>
                  <a:cubicBezTo>
                    <a:pt x="799" y="1498"/>
                    <a:pt x="791" y="1502"/>
                    <a:pt x="783" y="1506"/>
                  </a:cubicBezTo>
                  <a:cubicBezTo>
                    <a:pt x="776" y="1509"/>
                    <a:pt x="775" y="1507"/>
                    <a:pt x="768" y="1504"/>
                  </a:cubicBezTo>
                  <a:cubicBezTo>
                    <a:pt x="758" y="1499"/>
                    <a:pt x="748" y="1494"/>
                    <a:pt x="738" y="1489"/>
                  </a:cubicBezTo>
                  <a:cubicBezTo>
                    <a:pt x="733" y="1487"/>
                    <a:pt x="733" y="1481"/>
                    <a:pt x="730" y="1476"/>
                  </a:cubicBezTo>
                  <a:cubicBezTo>
                    <a:pt x="725" y="1463"/>
                    <a:pt x="716" y="1450"/>
                    <a:pt x="717" y="1436"/>
                  </a:cubicBezTo>
                  <a:cubicBezTo>
                    <a:pt x="720" y="1414"/>
                    <a:pt x="722" y="1393"/>
                    <a:pt x="725" y="1371"/>
                  </a:cubicBezTo>
                  <a:cubicBezTo>
                    <a:pt x="727" y="1350"/>
                    <a:pt x="728" y="1329"/>
                    <a:pt x="732" y="1308"/>
                  </a:cubicBezTo>
                  <a:cubicBezTo>
                    <a:pt x="737" y="1283"/>
                    <a:pt x="742" y="1257"/>
                    <a:pt x="747" y="1231"/>
                  </a:cubicBezTo>
                  <a:cubicBezTo>
                    <a:pt x="750" y="1215"/>
                    <a:pt x="753" y="1200"/>
                    <a:pt x="755" y="1184"/>
                  </a:cubicBezTo>
                  <a:cubicBezTo>
                    <a:pt x="757" y="1177"/>
                    <a:pt x="759" y="1170"/>
                    <a:pt x="759" y="1163"/>
                  </a:cubicBezTo>
                  <a:cubicBezTo>
                    <a:pt x="760" y="1157"/>
                    <a:pt x="758" y="1151"/>
                    <a:pt x="757" y="1145"/>
                  </a:cubicBezTo>
                  <a:cubicBezTo>
                    <a:pt x="757" y="1141"/>
                    <a:pt x="757" y="1132"/>
                    <a:pt x="755" y="1129"/>
                  </a:cubicBezTo>
                  <a:cubicBezTo>
                    <a:pt x="753" y="1126"/>
                    <a:pt x="746" y="1123"/>
                    <a:pt x="743" y="1121"/>
                  </a:cubicBezTo>
                  <a:cubicBezTo>
                    <a:pt x="737" y="1116"/>
                    <a:pt x="731" y="1112"/>
                    <a:pt x="725" y="1108"/>
                  </a:cubicBezTo>
                  <a:cubicBezTo>
                    <a:pt x="719" y="1104"/>
                    <a:pt x="717" y="1100"/>
                    <a:pt x="713" y="1093"/>
                  </a:cubicBezTo>
                  <a:cubicBezTo>
                    <a:pt x="706" y="1079"/>
                    <a:pt x="698" y="1065"/>
                    <a:pt x="691" y="1051"/>
                  </a:cubicBezTo>
                  <a:cubicBezTo>
                    <a:pt x="685" y="1039"/>
                    <a:pt x="679" y="1028"/>
                    <a:pt x="673" y="1016"/>
                  </a:cubicBezTo>
                  <a:cubicBezTo>
                    <a:pt x="669" y="1009"/>
                    <a:pt x="675" y="996"/>
                    <a:pt x="677" y="989"/>
                  </a:cubicBezTo>
                  <a:cubicBezTo>
                    <a:pt x="678" y="985"/>
                    <a:pt x="678" y="977"/>
                    <a:pt x="681" y="974"/>
                  </a:cubicBezTo>
                  <a:cubicBezTo>
                    <a:pt x="684" y="970"/>
                    <a:pt x="688" y="965"/>
                    <a:pt x="691" y="961"/>
                  </a:cubicBezTo>
                  <a:cubicBezTo>
                    <a:pt x="699" y="951"/>
                    <a:pt x="706" y="945"/>
                    <a:pt x="704" y="931"/>
                  </a:cubicBezTo>
                  <a:cubicBezTo>
                    <a:pt x="703" y="928"/>
                    <a:pt x="701" y="926"/>
                    <a:pt x="704" y="924"/>
                  </a:cubicBezTo>
                  <a:cubicBezTo>
                    <a:pt x="704" y="923"/>
                    <a:pt x="703" y="919"/>
                    <a:pt x="703" y="917"/>
                  </a:cubicBezTo>
                  <a:cubicBezTo>
                    <a:pt x="704" y="913"/>
                    <a:pt x="695" y="909"/>
                    <a:pt x="696" y="905"/>
                  </a:cubicBezTo>
                  <a:cubicBezTo>
                    <a:pt x="697" y="900"/>
                    <a:pt x="697" y="900"/>
                    <a:pt x="692" y="898"/>
                  </a:cubicBezTo>
                  <a:cubicBezTo>
                    <a:pt x="689" y="896"/>
                    <a:pt x="689" y="896"/>
                    <a:pt x="686" y="898"/>
                  </a:cubicBezTo>
                  <a:cubicBezTo>
                    <a:pt x="684" y="899"/>
                    <a:pt x="682" y="901"/>
                    <a:pt x="680" y="903"/>
                  </a:cubicBezTo>
                  <a:cubicBezTo>
                    <a:pt x="679" y="904"/>
                    <a:pt x="682" y="908"/>
                    <a:pt x="683" y="909"/>
                  </a:cubicBezTo>
                  <a:cubicBezTo>
                    <a:pt x="677" y="911"/>
                    <a:pt x="677" y="912"/>
                    <a:pt x="674" y="905"/>
                  </a:cubicBezTo>
                  <a:cubicBezTo>
                    <a:pt x="673" y="909"/>
                    <a:pt x="667" y="903"/>
                    <a:pt x="664" y="902"/>
                  </a:cubicBezTo>
                  <a:cubicBezTo>
                    <a:pt x="662" y="902"/>
                    <a:pt x="661" y="904"/>
                    <a:pt x="660" y="903"/>
                  </a:cubicBezTo>
                  <a:cubicBezTo>
                    <a:pt x="658" y="902"/>
                    <a:pt x="656" y="900"/>
                    <a:pt x="654" y="899"/>
                  </a:cubicBezTo>
                  <a:cubicBezTo>
                    <a:pt x="650" y="896"/>
                    <a:pt x="643" y="893"/>
                    <a:pt x="640" y="889"/>
                  </a:cubicBezTo>
                  <a:cubicBezTo>
                    <a:pt x="638" y="885"/>
                    <a:pt x="639" y="880"/>
                    <a:pt x="636" y="876"/>
                  </a:cubicBezTo>
                  <a:cubicBezTo>
                    <a:pt x="629" y="868"/>
                    <a:pt x="625" y="861"/>
                    <a:pt x="615" y="858"/>
                  </a:cubicBezTo>
                  <a:cubicBezTo>
                    <a:pt x="607" y="856"/>
                    <a:pt x="594" y="855"/>
                    <a:pt x="588" y="849"/>
                  </a:cubicBezTo>
                  <a:cubicBezTo>
                    <a:pt x="583" y="844"/>
                    <a:pt x="578" y="839"/>
                    <a:pt x="572" y="834"/>
                  </a:cubicBezTo>
                  <a:cubicBezTo>
                    <a:pt x="569" y="830"/>
                    <a:pt x="564" y="834"/>
                    <a:pt x="560" y="835"/>
                  </a:cubicBezTo>
                  <a:cubicBezTo>
                    <a:pt x="550" y="838"/>
                    <a:pt x="540" y="831"/>
                    <a:pt x="531" y="827"/>
                  </a:cubicBezTo>
                  <a:cubicBezTo>
                    <a:pt x="524" y="824"/>
                    <a:pt x="517" y="822"/>
                    <a:pt x="509" y="819"/>
                  </a:cubicBezTo>
                  <a:cubicBezTo>
                    <a:pt x="507" y="818"/>
                    <a:pt x="503" y="817"/>
                    <a:pt x="501" y="815"/>
                  </a:cubicBezTo>
                  <a:cubicBezTo>
                    <a:pt x="496" y="810"/>
                    <a:pt x="491" y="805"/>
                    <a:pt x="487" y="801"/>
                  </a:cubicBezTo>
                  <a:cubicBezTo>
                    <a:pt x="482" y="796"/>
                    <a:pt x="485" y="793"/>
                    <a:pt x="487" y="787"/>
                  </a:cubicBezTo>
                  <a:cubicBezTo>
                    <a:pt x="488" y="783"/>
                    <a:pt x="480" y="775"/>
                    <a:pt x="478" y="772"/>
                  </a:cubicBezTo>
                  <a:cubicBezTo>
                    <a:pt x="476" y="768"/>
                    <a:pt x="474" y="766"/>
                    <a:pt x="471" y="763"/>
                  </a:cubicBezTo>
                  <a:cubicBezTo>
                    <a:pt x="465" y="758"/>
                    <a:pt x="460" y="753"/>
                    <a:pt x="455" y="748"/>
                  </a:cubicBezTo>
                  <a:cubicBezTo>
                    <a:pt x="454" y="747"/>
                    <a:pt x="455" y="744"/>
                    <a:pt x="456" y="743"/>
                  </a:cubicBezTo>
                  <a:cubicBezTo>
                    <a:pt x="456" y="741"/>
                    <a:pt x="453" y="739"/>
                    <a:pt x="452" y="737"/>
                  </a:cubicBezTo>
                  <a:cubicBezTo>
                    <a:pt x="449" y="733"/>
                    <a:pt x="446" y="729"/>
                    <a:pt x="441" y="725"/>
                  </a:cubicBezTo>
                  <a:cubicBezTo>
                    <a:pt x="437" y="722"/>
                    <a:pt x="433" y="720"/>
                    <a:pt x="432" y="715"/>
                  </a:cubicBezTo>
                  <a:cubicBezTo>
                    <a:pt x="431" y="712"/>
                    <a:pt x="429" y="699"/>
                    <a:pt x="426" y="698"/>
                  </a:cubicBezTo>
                  <a:cubicBezTo>
                    <a:pt x="422" y="696"/>
                    <a:pt x="417" y="694"/>
                    <a:pt x="412" y="691"/>
                  </a:cubicBezTo>
                  <a:cubicBezTo>
                    <a:pt x="414" y="697"/>
                    <a:pt x="415" y="707"/>
                    <a:pt x="418" y="711"/>
                  </a:cubicBezTo>
                  <a:cubicBezTo>
                    <a:pt x="423" y="718"/>
                    <a:pt x="428" y="722"/>
                    <a:pt x="431" y="730"/>
                  </a:cubicBezTo>
                  <a:cubicBezTo>
                    <a:pt x="433" y="734"/>
                    <a:pt x="434" y="736"/>
                    <a:pt x="437" y="739"/>
                  </a:cubicBezTo>
                  <a:cubicBezTo>
                    <a:pt x="440" y="741"/>
                    <a:pt x="441" y="744"/>
                    <a:pt x="442" y="748"/>
                  </a:cubicBezTo>
                  <a:cubicBezTo>
                    <a:pt x="443" y="751"/>
                    <a:pt x="445" y="754"/>
                    <a:pt x="445" y="758"/>
                  </a:cubicBezTo>
                  <a:cubicBezTo>
                    <a:pt x="445" y="764"/>
                    <a:pt x="448" y="760"/>
                    <a:pt x="449" y="761"/>
                  </a:cubicBezTo>
                  <a:cubicBezTo>
                    <a:pt x="451" y="763"/>
                    <a:pt x="455" y="766"/>
                    <a:pt x="455" y="769"/>
                  </a:cubicBezTo>
                  <a:cubicBezTo>
                    <a:pt x="454" y="773"/>
                    <a:pt x="451" y="774"/>
                    <a:pt x="449" y="771"/>
                  </a:cubicBezTo>
                  <a:cubicBezTo>
                    <a:pt x="446" y="765"/>
                    <a:pt x="440" y="761"/>
                    <a:pt x="434" y="757"/>
                  </a:cubicBezTo>
                  <a:cubicBezTo>
                    <a:pt x="432" y="756"/>
                    <a:pt x="433" y="749"/>
                    <a:pt x="433" y="747"/>
                  </a:cubicBezTo>
                  <a:cubicBezTo>
                    <a:pt x="433" y="743"/>
                    <a:pt x="428" y="741"/>
                    <a:pt x="426" y="740"/>
                  </a:cubicBezTo>
                  <a:cubicBezTo>
                    <a:pt x="424" y="738"/>
                    <a:pt x="422" y="739"/>
                    <a:pt x="420" y="737"/>
                  </a:cubicBezTo>
                  <a:cubicBezTo>
                    <a:pt x="417" y="734"/>
                    <a:pt x="414" y="732"/>
                    <a:pt x="412" y="730"/>
                  </a:cubicBezTo>
                  <a:cubicBezTo>
                    <a:pt x="415" y="729"/>
                    <a:pt x="422" y="729"/>
                    <a:pt x="418" y="722"/>
                  </a:cubicBezTo>
                  <a:cubicBezTo>
                    <a:pt x="414" y="717"/>
                    <a:pt x="413" y="714"/>
                    <a:pt x="407" y="712"/>
                  </a:cubicBezTo>
                  <a:cubicBezTo>
                    <a:pt x="404" y="710"/>
                    <a:pt x="403" y="704"/>
                    <a:pt x="401" y="700"/>
                  </a:cubicBezTo>
                  <a:cubicBezTo>
                    <a:pt x="399" y="694"/>
                    <a:pt x="396" y="687"/>
                    <a:pt x="394" y="681"/>
                  </a:cubicBezTo>
                  <a:cubicBezTo>
                    <a:pt x="391" y="674"/>
                    <a:pt x="382" y="667"/>
                    <a:pt x="375" y="666"/>
                  </a:cubicBezTo>
                  <a:cubicBezTo>
                    <a:pt x="369" y="664"/>
                    <a:pt x="368" y="665"/>
                    <a:pt x="365" y="659"/>
                  </a:cubicBezTo>
                  <a:cubicBezTo>
                    <a:pt x="362" y="653"/>
                    <a:pt x="360" y="647"/>
                    <a:pt x="357" y="641"/>
                  </a:cubicBezTo>
                  <a:cubicBezTo>
                    <a:pt x="353" y="633"/>
                    <a:pt x="345" y="627"/>
                    <a:pt x="342" y="618"/>
                  </a:cubicBezTo>
                  <a:cubicBezTo>
                    <a:pt x="339" y="606"/>
                    <a:pt x="339" y="598"/>
                    <a:pt x="340" y="584"/>
                  </a:cubicBezTo>
                  <a:cubicBezTo>
                    <a:pt x="340" y="574"/>
                    <a:pt x="341" y="563"/>
                    <a:pt x="341" y="552"/>
                  </a:cubicBezTo>
                  <a:cubicBezTo>
                    <a:pt x="342" y="541"/>
                    <a:pt x="339" y="535"/>
                    <a:pt x="336" y="525"/>
                  </a:cubicBezTo>
                  <a:cubicBezTo>
                    <a:pt x="342" y="526"/>
                    <a:pt x="348" y="528"/>
                    <a:pt x="354" y="530"/>
                  </a:cubicBezTo>
                  <a:cubicBezTo>
                    <a:pt x="354" y="521"/>
                    <a:pt x="354" y="520"/>
                    <a:pt x="349" y="514"/>
                  </a:cubicBezTo>
                  <a:cubicBezTo>
                    <a:pt x="344" y="509"/>
                    <a:pt x="340" y="506"/>
                    <a:pt x="335" y="503"/>
                  </a:cubicBezTo>
                  <a:cubicBezTo>
                    <a:pt x="331" y="499"/>
                    <a:pt x="326" y="499"/>
                    <a:pt x="321" y="497"/>
                  </a:cubicBezTo>
                  <a:cubicBezTo>
                    <a:pt x="313" y="494"/>
                    <a:pt x="312" y="494"/>
                    <a:pt x="309" y="485"/>
                  </a:cubicBezTo>
                  <a:cubicBezTo>
                    <a:pt x="305" y="476"/>
                    <a:pt x="290" y="471"/>
                    <a:pt x="291" y="460"/>
                  </a:cubicBezTo>
                  <a:cubicBezTo>
                    <a:pt x="292" y="450"/>
                    <a:pt x="291" y="451"/>
                    <a:pt x="283" y="446"/>
                  </a:cubicBezTo>
                  <a:cubicBezTo>
                    <a:pt x="282" y="445"/>
                    <a:pt x="278" y="455"/>
                    <a:pt x="274" y="450"/>
                  </a:cubicBezTo>
                  <a:cubicBezTo>
                    <a:pt x="272" y="447"/>
                    <a:pt x="268" y="437"/>
                    <a:pt x="264" y="435"/>
                  </a:cubicBezTo>
                  <a:cubicBezTo>
                    <a:pt x="258" y="432"/>
                    <a:pt x="257" y="431"/>
                    <a:pt x="254" y="426"/>
                  </a:cubicBezTo>
                  <a:cubicBezTo>
                    <a:pt x="250" y="420"/>
                    <a:pt x="247" y="413"/>
                    <a:pt x="243" y="409"/>
                  </a:cubicBezTo>
                  <a:cubicBezTo>
                    <a:pt x="239" y="406"/>
                    <a:pt x="234" y="403"/>
                    <a:pt x="230" y="400"/>
                  </a:cubicBezTo>
                  <a:cubicBezTo>
                    <a:pt x="220" y="393"/>
                    <a:pt x="211" y="390"/>
                    <a:pt x="200" y="386"/>
                  </a:cubicBezTo>
                  <a:cubicBezTo>
                    <a:pt x="196" y="384"/>
                    <a:pt x="191" y="388"/>
                    <a:pt x="186" y="387"/>
                  </a:cubicBezTo>
                  <a:cubicBezTo>
                    <a:pt x="182" y="386"/>
                    <a:pt x="176" y="381"/>
                    <a:pt x="172" y="378"/>
                  </a:cubicBezTo>
                  <a:cubicBezTo>
                    <a:pt x="166" y="375"/>
                    <a:pt x="165" y="373"/>
                    <a:pt x="159" y="374"/>
                  </a:cubicBezTo>
                  <a:cubicBezTo>
                    <a:pt x="153" y="375"/>
                    <a:pt x="150" y="376"/>
                    <a:pt x="152" y="383"/>
                  </a:cubicBezTo>
                  <a:cubicBezTo>
                    <a:pt x="154" y="389"/>
                    <a:pt x="131" y="396"/>
                    <a:pt x="126" y="397"/>
                  </a:cubicBezTo>
                  <a:cubicBezTo>
                    <a:pt x="125" y="395"/>
                    <a:pt x="126" y="393"/>
                    <a:pt x="129" y="392"/>
                  </a:cubicBezTo>
                  <a:cubicBezTo>
                    <a:pt x="125" y="391"/>
                    <a:pt x="128" y="380"/>
                    <a:pt x="130" y="378"/>
                  </a:cubicBezTo>
                  <a:cubicBezTo>
                    <a:pt x="136" y="375"/>
                    <a:pt x="139" y="375"/>
                    <a:pt x="145" y="375"/>
                  </a:cubicBezTo>
                  <a:cubicBezTo>
                    <a:pt x="144" y="374"/>
                    <a:pt x="142" y="372"/>
                    <a:pt x="141" y="371"/>
                  </a:cubicBezTo>
                  <a:cubicBezTo>
                    <a:pt x="142" y="370"/>
                    <a:pt x="144" y="369"/>
                    <a:pt x="146" y="367"/>
                  </a:cubicBezTo>
                  <a:cubicBezTo>
                    <a:pt x="136" y="369"/>
                    <a:pt x="131" y="371"/>
                    <a:pt x="123" y="378"/>
                  </a:cubicBezTo>
                  <a:cubicBezTo>
                    <a:pt x="115" y="384"/>
                    <a:pt x="112" y="390"/>
                    <a:pt x="107" y="398"/>
                  </a:cubicBezTo>
                  <a:cubicBezTo>
                    <a:pt x="110" y="399"/>
                    <a:pt x="112" y="400"/>
                    <a:pt x="115" y="400"/>
                  </a:cubicBezTo>
                  <a:cubicBezTo>
                    <a:pt x="107" y="410"/>
                    <a:pt x="100" y="415"/>
                    <a:pt x="91" y="422"/>
                  </a:cubicBezTo>
                  <a:cubicBezTo>
                    <a:pt x="86" y="425"/>
                    <a:pt x="72" y="429"/>
                    <a:pt x="71" y="436"/>
                  </a:cubicBezTo>
                  <a:cubicBezTo>
                    <a:pt x="71" y="442"/>
                    <a:pt x="52" y="446"/>
                    <a:pt x="46" y="447"/>
                  </a:cubicBezTo>
                  <a:cubicBezTo>
                    <a:pt x="44" y="448"/>
                    <a:pt x="42" y="448"/>
                    <a:pt x="39" y="448"/>
                  </a:cubicBezTo>
                  <a:cubicBezTo>
                    <a:pt x="37" y="448"/>
                    <a:pt x="38" y="450"/>
                    <a:pt x="36" y="451"/>
                  </a:cubicBezTo>
                  <a:cubicBezTo>
                    <a:pt x="31" y="454"/>
                    <a:pt x="28" y="455"/>
                    <a:pt x="23" y="454"/>
                  </a:cubicBezTo>
                  <a:cubicBezTo>
                    <a:pt x="28" y="450"/>
                    <a:pt x="32" y="449"/>
                    <a:pt x="38" y="445"/>
                  </a:cubicBezTo>
                  <a:cubicBezTo>
                    <a:pt x="41" y="443"/>
                    <a:pt x="53" y="432"/>
                    <a:pt x="56" y="438"/>
                  </a:cubicBezTo>
                  <a:cubicBezTo>
                    <a:pt x="59" y="434"/>
                    <a:pt x="68" y="423"/>
                    <a:pt x="73" y="427"/>
                  </a:cubicBezTo>
                  <a:cubicBezTo>
                    <a:pt x="71" y="422"/>
                    <a:pt x="80" y="419"/>
                    <a:pt x="81" y="414"/>
                  </a:cubicBezTo>
                  <a:cubicBezTo>
                    <a:pt x="82" y="410"/>
                    <a:pt x="82" y="409"/>
                    <a:pt x="85" y="406"/>
                  </a:cubicBezTo>
                  <a:cubicBezTo>
                    <a:pt x="86" y="404"/>
                    <a:pt x="88" y="403"/>
                    <a:pt x="86" y="400"/>
                  </a:cubicBezTo>
                  <a:cubicBezTo>
                    <a:pt x="80" y="403"/>
                    <a:pt x="74" y="409"/>
                    <a:pt x="67" y="404"/>
                  </a:cubicBezTo>
                  <a:cubicBezTo>
                    <a:pt x="65" y="403"/>
                    <a:pt x="61" y="398"/>
                    <a:pt x="58" y="399"/>
                  </a:cubicBezTo>
                  <a:cubicBezTo>
                    <a:pt x="55" y="400"/>
                    <a:pt x="52" y="402"/>
                    <a:pt x="48" y="403"/>
                  </a:cubicBezTo>
                  <a:cubicBezTo>
                    <a:pt x="47" y="397"/>
                    <a:pt x="46" y="390"/>
                    <a:pt x="45" y="383"/>
                  </a:cubicBezTo>
                  <a:cubicBezTo>
                    <a:pt x="43" y="384"/>
                    <a:pt x="35" y="390"/>
                    <a:pt x="34" y="390"/>
                  </a:cubicBezTo>
                  <a:cubicBezTo>
                    <a:pt x="31" y="387"/>
                    <a:pt x="25" y="384"/>
                    <a:pt x="22" y="380"/>
                  </a:cubicBezTo>
                  <a:cubicBezTo>
                    <a:pt x="20" y="376"/>
                    <a:pt x="20" y="369"/>
                    <a:pt x="19" y="364"/>
                  </a:cubicBezTo>
                  <a:cubicBezTo>
                    <a:pt x="18" y="360"/>
                    <a:pt x="21" y="357"/>
                    <a:pt x="23" y="354"/>
                  </a:cubicBezTo>
                  <a:cubicBezTo>
                    <a:pt x="27" y="348"/>
                    <a:pt x="26" y="346"/>
                    <a:pt x="33" y="347"/>
                  </a:cubicBezTo>
                  <a:cubicBezTo>
                    <a:pt x="39" y="348"/>
                    <a:pt x="39" y="343"/>
                    <a:pt x="44" y="341"/>
                  </a:cubicBezTo>
                  <a:cubicBezTo>
                    <a:pt x="49" y="339"/>
                    <a:pt x="53" y="343"/>
                    <a:pt x="55" y="337"/>
                  </a:cubicBezTo>
                  <a:cubicBezTo>
                    <a:pt x="57" y="332"/>
                    <a:pt x="55" y="331"/>
                    <a:pt x="51" y="327"/>
                  </a:cubicBezTo>
                  <a:cubicBezTo>
                    <a:pt x="53" y="327"/>
                    <a:pt x="54" y="326"/>
                    <a:pt x="56" y="325"/>
                  </a:cubicBezTo>
                  <a:cubicBezTo>
                    <a:pt x="54" y="319"/>
                    <a:pt x="49" y="324"/>
                    <a:pt x="45" y="326"/>
                  </a:cubicBezTo>
                  <a:cubicBezTo>
                    <a:pt x="40" y="329"/>
                    <a:pt x="40" y="326"/>
                    <a:pt x="35" y="326"/>
                  </a:cubicBezTo>
                  <a:cubicBezTo>
                    <a:pt x="26" y="328"/>
                    <a:pt x="16" y="329"/>
                    <a:pt x="11" y="319"/>
                  </a:cubicBezTo>
                  <a:cubicBezTo>
                    <a:pt x="12" y="319"/>
                    <a:pt x="13" y="318"/>
                    <a:pt x="14" y="318"/>
                  </a:cubicBezTo>
                  <a:cubicBezTo>
                    <a:pt x="9" y="316"/>
                    <a:pt x="3" y="315"/>
                    <a:pt x="0" y="311"/>
                  </a:cubicBezTo>
                  <a:cubicBezTo>
                    <a:pt x="7" y="308"/>
                    <a:pt x="12" y="304"/>
                    <a:pt x="19" y="304"/>
                  </a:cubicBezTo>
                  <a:cubicBezTo>
                    <a:pt x="18" y="304"/>
                    <a:pt x="18" y="303"/>
                    <a:pt x="17" y="302"/>
                  </a:cubicBezTo>
                  <a:cubicBezTo>
                    <a:pt x="23" y="299"/>
                    <a:pt x="26" y="298"/>
                    <a:pt x="32" y="298"/>
                  </a:cubicBezTo>
                  <a:cubicBezTo>
                    <a:pt x="32" y="305"/>
                    <a:pt x="38" y="304"/>
                    <a:pt x="43" y="306"/>
                  </a:cubicBezTo>
                  <a:cubicBezTo>
                    <a:pt x="48" y="307"/>
                    <a:pt x="50" y="305"/>
                    <a:pt x="54" y="302"/>
                  </a:cubicBezTo>
                  <a:cubicBezTo>
                    <a:pt x="52" y="301"/>
                    <a:pt x="50" y="300"/>
                    <a:pt x="48" y="299"/>
                  </a:cubicBezTo>
                  <a:cubicBezTo>
                    <a:pt x="49" y="299"/>
                    <a:pt x="50" y="299"/>
                    <a:pt x="51" y="298"/>
                  </a:cubicBezTo>
                  <a:cubicBezTo>
                    <a:pt x="48" y="297"/>
                    <a:pt x="48" y="295"/>
                    <a:pt x="50" y="293"/>
                  </a:cubicBezTo>
                  <a:cubicBezTo>
                    <a:pt x="45" y="292"/>
                    <a:pt x="40" y="292"/>
                    <a:pt x="35" y="290"/>
                  </a:cubicBezTo>
                  <a:cubicBezTo>
                    <a:pt x="31" y="289"/>
                    <a:pt x="31" y="282"/>
                    <a:pt x="27" y="280"/>
                  </a:cubicBezTo>
                  <a:cubicBezTo>
                    <a:pt x="25" y="279"/>
                    <a:pt x="13" y="276"/>
                    <a:pt x="12" y="273"/>
                  </a:cubicBezTo>
                  <a:cubicBezTo>
                    <a:pt x="11" y="272"/>
                    <a:pt x="14" y="266"/>
                    <a:pt x="14" y="265"/>
                  </a:cubicBezTo>
                  <a:cubicBezTo>
                    <a:pt x="15" y="264"/>
                    <a:pt x="17" y="264"/>
                    <a:pt x="18" y="264"/>
                  </a:cubicBezTo>
                  <a:cubicBezTo>
                    <a:pt x="22" y="264"/>
                    <a:pt x="29" y="265"/>
                    <a:pt x="32" y="261"/>
                  </a:cubicBezTo>
                  <a:cubicBezTo>
                    <a:pt x="35" y="257"/>
                    <a:pt x="38" y="252"/>
                    <a:pt x="42" y="248"/>
                  </a:cubicBezTo>
                  <a:cubicBezTo>
                    <a:pt x="49" y="242"/>
                    <a:pt x="58" y="238"/>
                    <a:pt x="67" y="236"/>
                  </a:cubicBezTo>
                  <a:cubicBezTo>
                    <a:pt x="73" y="235"/>
                    <a:pt x="78" y="235"/>
                    <a:pt x="82" y="232"/>
                  </a:cubicBezTo>
                  <a:cubicBezTo>
                    <a:pt x="89" y="226"/>
                    <a:pt x="89" y="226"/>
                    <a:pt x="96" y="230"/>
                  </a:cubicBezTo>
                  <a:cubicBezTo>
                    <a:pt x="102" y="234"/>
                    <a:pt x="120" y="229"/>
                    <a:pt x="123" y="237"/>
                  </a:cubicBezTo>
                  <a:cubicBezTo>
                    <a:pt x="125" y="242"/>
                    <a:pt x="144" y="242"/>
                    <a:pt x="150" y="243"/>
                  </a:cubicBezTo>
                  <a:cubicBezTo>
                    <a:pt x="159" y="244"/>
                    <a:pt x="169" y="245"/>
                    <a:pt x="178" y="247"/>
                  </a:cubicBezTo>
                  <a:cubicBezTo>
                    <a:pt x="192" y="249"/>
                    <a:pt x="206" y="252"/>
                    <a:pt x="220" y="254"/>
                  </a:cubicBezTo>
                  <a:cubicBezTo>
                    <a:pt x="229" y="256"/>
                    <a:pt x="237" y="261"/>
                    <a:pt x="246" y="265"/>
                  </a:cubicBezTo>
                  <a:cubicBezTo>
                    <a:pt x="247" y="265"/>
                    <a:pt x="257" y="254"/>
                    <a:pt x="258" y="252"/>
                  </a:cubicBezTo>
                  <a:cubicBezTo>
                    <a:pt x="261" y="249"/>
                    <a:pt x="266" y="257"/>
                    <a:pt x="269" y="256"/>
                  </a:cubicBezTo>
                  <a:cubicBezTo>
                    <a:pt x="274" y="254"/>
                    <a:pt x="296" y="240"/>
                    <a:pt x="299" y="246"/>
                  </a:cubicBezTo>
                  <a:cubicBezTo>
                    <a:pt x="291" y="250"/>
                    <a:pt x="283" y="254"/>
                    <a:pt x="275" y="258"/>
                  </a:cubicBezTo>
                  <a:cubicBezTo>
                    <a:pt x="281" y="263"/>
                    <a:pt x="302" y="245"/>
                    <a:pt x="303" y="252"/>
                  </a:cubicBezTo>
                  <a:cubicBezTo>
                    <a:pt x="306" y="249"/>
                    <a:pt x="308" y="247"/>
                    <a:pt x="311" y="244"/>
                  </a:cubicBezTo>
                  <a:cubicBezTo>
                    <a:pt x="312" y="242"/>
                    <a:pt x="308" y="241"/>
                    <a:pt x="311" y="238"/>
                  </a:cubicBezTo>
                  <a:cubicBezTo>
                    <a:pt x="317" y="245"/>
                    <a:pt x="323" y="252"/>
                    <a:pt x="330" y="258"/>
                  </a:cubicBezTo>
                  <a:cubicBezTo>
                    <a:pt x="332" y="251"/>
                    <a:pt x="333" y="249"/>
                    <a:pt x="338" y="245"/>
                  </a:cubicBezTo>
                  <a:cubicBezTo>
                    <a:pt x="341" y="248"/>
                    <a:pt x="336" y="249"/>
                    <a:pt x="340" y="252"/>
                  </a:cubicBezTo>
                  <a:cubicBezTo>
                    <a:pt x="342" y="253"/>
                    <a:pt x="339" y="256"/>
                    <a:pt x="338" y="257"/>
                  </a:cubicBezTo>
                  <a:cubicBezTo>
                    <a:pt x="341" y="257"/>
                    <a:pt x="346" y="257"/>
                    <a:pt x="348" y="255"/>
                  </a:cubicBezTo>
                  <a:cubicBezTo>
                    <a:pt x="349" y="254"/>
                    <a:pt x="347" y="251"/>
                    <a:pt x="349" y="251"/>
                  </a:cubicBezTo>
                  <a:cubicBezTo>
                    <a:pt x="350" y="250"/>
                    <a:pt x="352" y="250"/>
                    <a:pt x="353" y="250"/>
                  </a:cubicBezTo>
                  <a:cubicBezTo>
                    <a:pt x="358" y="249"/>
                    <a:pt x="366" y="254"/>
                    <a:pt x="371" y="257"/>
                  </a:cubicBezTo>
                  <a:cubicBezTo>
                    <a:pt x="381" y="261"/>
                    <a:pt x="392" y="263"/>
                    <a:pt x="403" y="265"/>
                  </a:cubicBezTo>
                  <a:cubicBezTo>
                    <a:pt x="403" y="265"/>
                    <a:pt x="402" y="264"/>
                    <a:pt x="402" y="263"/>
                  </a:cubicBezTo>
                  <a:cubicBezTo>
                    <a:pt x="409" y="263"/>
                    <a:pt x="413" y="267"/>
                    <a:pt x="419" y="270"/>
                  </a:cubicBezTo>
                  <a:cubicBezTo>
                    <a:pt x="423" y="274"/>
                    <a:pt x="410" y="278"/>
                    <a:pt x="409" y="279"/>
                  </a:cubicBezTo>
                  <a:cubicBezTo>
                    <a:pt x="413" y="280"/>
                    <a:pt x="418" y="282"/>
                    <a:pt x="423" y="282"/>
                  </a:cubicBezTo>
                  <a:cubicBezTo>
                    <a:pt x="430" y="281"/>
                    <a:pt x="438" y="281"/>
                    <a:pt x="446" y="280"/>
                  </a:cubicBezTo>
                  <a:cubicBezTo>
                    <a:pt x="449" y="280"/>
                    <a:pt x="456" y="279"/>
                    <a:pt x="458" y="283"/>
                  </a:cubicBezTo>
                  <a:cubicBezTo>
                    <a:pt x="462" y="288"/>
                    <a:pt x="465" y="293"/>
                    <a:pt x="469" y="299"/>
                  </a:cubicBezTo>
                  <a:cubicBezTo>
                    <a:pt x="468" y="296"/>
                    <a:pt x="468" y="294"/>
                    <a:pt x="467" y="292"/>
                  </a:cubicBezTo>
                  <a:cubicBezTo>
                    <a:pt x="467" y="290"/>
                    <a:pt x="468" y="289"/>
                    <a:pt x="468" y="288"/>
                  </a:cubicBezTo>
                  <a:cubicBezTo>
                    <a:pt x="467" y="282"/>
                    <a:pt x="465" y="283"/>
                    <a:pt x="468" y="278"/>
                  </a:cubicBezTo>
                  <a:cubicBezTo>
                    <a:pt x="470" y="275"/>
                    <a:pt x="486" y="274"/>
                    <a:pt x="482" y="269"/>
                  </a:cubicBezTo>
                  <a:cubicBezTo>
                    <a:pt x="475" y="272"/>
                    <a:pt x="469" y="274"/>
                    <a:pt x="461" y="274"/>
                  </a:cubicBezTo>
                  <a:cubicBezTo>
                    <a:pt x="463" y="267"/>
                    <a:pt x="465" y="268"/>
                    <a:pt x="472" y="266"/>
                  </a:cubicBezTo>
                  <a:cubicBezTo>
                    <a:pt x="478" y="263"/>
                    <a:pt x="479" y="263"/>
                    <a:pt x="485" y="266"/>
                  </a:cubicBezTo>
                  <a:cubicBezTo>
                    <a:pt x="487" y="267"/>
                    <a:pt x="488" y="271"/>
                    <a:pt x="489" y="273"/>
                  </a:cubicBezTo>
                  <a:cubicBezTo>
                    <a:pt x="490" y="275"/>
                    <a:pt x="492" y="275"/>
                    <a:pt x="494" y="276"/>
                  </a:cubicBezTo>
                  <a:cubicBezTo>
                    <a:pt x="499" y="277"/>
                    <a:pt x="504" y="278"/>
                    <a:pt x="509" y="280"/>
                  </a:cubicBezTo>
                  <a:cubicBezTo>
                    <a:pt x="513" y="282"/>
                    <a:pt x="535" y="284"/>
                    <a:pt x="536" y="281"/>
                  </a:cubicBezTo>
                  <a:cubicBezTo>
                    <a:pt x="537" y="275"/>
                    <a:pt x="538" y="272"/>
                    <a:pt x="545" y="272"/>
                  </a:cubicBezTo>
                  <a:cubicBezTo>
                    <a:pt x="549" y="272"/>
                    <a:pt x="554" y="274"/>
                    <a:pt x="558" y="275"/>
                  </a:cubicBezTo>
                  <a:cubicBezTo>
                    <a:pt x="558" y="277"/>
                    <a:pt x="555" y="284"/>
                    <a:pt x="556" y="285"/>
                  </a:cubicBezTo>
                  <a:cubicBezTo>
                    <a:pt x="556" y="287"/>
                    <a:pt x="562" y="290"/>
                    <a:pt x="564" y="291"/>
                  </a:cubicBezTo>
                  <a:cubicBezTo>
                    <a:pt x="562" y="284"/>
                    <a:pt x="559" y="278"/>
                    <a:pt x="568" y="276"/>
                  </a:cubicBezTo>
                  <a:cubicBezTo>
                    <a:pt x="572" y="276"/>
                    <a:pt x="574" y="273"/>
                    <a:pt x="576" y="270"/>
                  </a:cubicBezTo>
                  <a:cubicBezTo>
                    <a:pt x="578" y="268"/>
                    <a:pt x="577" y="266"/>
                    <a:pt x="577" y="263"/>
                  </a:cubicBezTo>
                  <a:cubicBezTo>
                    <a:pt x="574" y="264"/>
                    <a:pt x="572" y="265"/>
                    <a:pt x="570" y="266"/>
                  </a:cubicBezTo>
                  <a:cubicBezTo>
                    <a:pt x="569" y="259"/>
                    <a:pt x="574" y="258"/>
                    <a:pt x="579" y="258"/>
                  </a:cubicBezTo>
                  <a:cubicBezTo>
                    <a:pt x="579" y="252"/>
                    <a:pt x="574" y="256"/>
                    <a:pt x="570" y="255"/>
                  </a:cubicBezTo>
                  <a:cubicBezTo>
                    <a:pt x="568" y="254"/>
                    <a:pt x="558" y="252"/>
                    <a:pt x="557" y="249"/>
                  </a:cubicBezTo>
                  <a:cubicBezTo>
                    <a:pt x="555" y="243"/>
                    <a:pt x="555" y="239"/>
                    <a:pt x="555" y="233"/>
                  </a:cubicBezTo>
                  <a:cubicBezTo>
                    <a:pt x="555" y="226"/>
                    <a:pt x="558" y="225"/>
                    <a:pt x="563" y="227"/>
                  </a:cubicBezTo>
                  <a:cubicBezTo>
                    <a:pt x="564" y="224"/>
                    <a:pt x="562" y="223"/>
                    <a:pt x="559" y="223"/>
                  </a:cubicBezTo>
                  <a:cubicBezTo>
                    <a:pt x="564" y="220"/>
                    <a:pt x="564" y="221"/>
                    <a:pt x="564" y="215"/>
                  </a:cubicBezTo>
                  <a:cubicBezTo>
                    <a:pt x="564" y="209"/>
                    <a:pt x="564" y="207"/>
                    <a:pt x="562" y="203"/>
                  </a:cubicBezTo>
                  <a:cubicBezTo>
                    <a:pt x="560" y="199"/>
                    <a:pt x="561" y="194"/>
                    <a:pt x="561" y="191"/>
                  </a:cubicBezTo>
                  <a:cubicBezTo>
                    <a:pt x="562" y="187"/>
                    <a:pt x="567" y="189"/>
                    <a:pt x="569" y="189"/>
                  </a:cubicBezTo>
                  <a:cubicBezTo>
                    <a:pt x="560" y="180"/>
                    <a:pt x="575" y="182"/>
                    <a:pt x="581" y="182"/>
                  </a:cubicBezTo>
                  <a:cubicBezTo>
                    <a:pt x="590" y="182"/>
                    <a:pt x="595" y="183"/>
                    <a:pt x="603" y="185"/>
                  </a:cubicBezTo>
                  <a:cubicBezTo>
                    <a:pt x="600" y="190"/>
                    <a:pt x="595" y="201"/>
                    <a:pt x="591" y="204"/>
                  </a:cubicBezTo>
                  <a:cubicBezTo>
                    <a:pt x="586" y="206"/>
                    <a:pt x="576" y="204"/>
                    <a:pt x="572" y="204"/>
                  </a:cubicBezTo>
                  <a:cubicBezTo>
                    <a:pt x="586" y="206"/>
                    <a:pt x="570" y="215"/>
                    <a:pt x="570" y="220"/>
                  </a:cubicBezTo>
                  <a:cubicBezTo>
                    <a:pt x="578" y="219"/>
                    <a:pt x="582" y="225"/>
                    <a:pt x="583" y="232"/>
                  </a:cubicBezTo>
                  <a:cubicBezTo>
                    <a:pt x="584" y="236"/>
                    <a:pt x="591" y="242"/>
                    <a:pt x="594" y="245"/>
                  </a:cubicBezTo>
                  <a:cubicBezTo>
                    <a:pt x="590" y="247"/>
                    <a:pt x="587" y="250"/>
                    <a:pt x="583" y="252"/>
                  </a:cubicBezTo>
                  <a:cubicBezTo>
                    <a:pt x="587" y="253"/>
                    <a:pt x="590" y="256"/>
                    <a:pt x="593" y="254"/>
                  </a:cubicBezTo>
                  <a:cubicBezTo>
                    <a:pt x="596" y="251"/>
                    <a:pt x="599" y="254"/>
                    <a:pt x="603" y="256"/>
                  </a:cubicBezTo>
                  <a:cubicBezTo>
                    <a:pt x="601" y="257"/>
                    <a:pt x="599" y="258"/>
                    <a:pt x="597" y="259"/>
                  </a:cubicBezTo>
                  <a:cubicBezTo>
                    <a:pt x="601" y="262"/>
                    <a:pt x="603" y="262"/>
                    <a:pt x="602" y="267"/>
                  </a:cubicBezTo>
                  <a:cubicBezTo>
                    <a:pt x="600" y="271"/>
                    <a:pt x="600" y="272"/>
                    <a:pt x="604" y="275"/>
                  </a:cubicBezTo>
                  <a:cubicBezTo>
                    <a:pt x="606" y="271"/>
                    <a:pt x="608" y="270"/>
                    <a:pt x="608" y="265"/>
                  </a:cubicBezTo>
                  <a:cubicBezTo>
                    <a:pt x="608" y="264"/>
                    <a:pt x="609" y="257"/>
                    <a:pt x="612" y="259"/>
                  </a:cubicBezTo>
                  <a:cubicBezTo>
                    <a:pt x="614" y="260"/>
                    <a:pt x="621" y="262"/>
                    <a:pt x="621" y="265"/>
                  </a:cubicBezTo>
                  <a:cubicBezTo>
                    <a:pt x="622" y="269"/>
                    <a:pt x="625" y="273"/>
                    <a:pt x="620" y="275"/>
                  </a:cubicBezTo>
                  <a:cubicBezTo>
                    <a:pt x="620" y="274"/>
                    <a:pt x="619" y="273"/>
                    <a:pt x="619" y="272"/>
                  </a:cubicBezTo>
                  <a:cubicBezTo>
                    <a:pt x="609" y="277"/>
                    <a:pt x="631" y="297"/>
                    <a:pt x="632" y="286"/>
                  </a:cubicBezTo>
                  <a:cubicBezTo>
                    <a:pt x="633" y="283"/>
                    <a:pt x="632" y="282"/>
                    <a:pt x="634" y="280"/>
                  </a:cubicBezTo>
                  <a:cubicBezTo>
                    <a:pt x="635" y="279"/>
                    <a:pt x="639" y="277"/>
                    <a:pt x="639" y="275"/>
                  </a:cubicBezTo>
                  <a:cubicBezTo>
                    <a:pt x="639" y="267"/>
                    <a:pt x="639" y="268"/>
                    <a:pt x="646" y="265"/>
                  </a:cubicBezTo>
                  <a:cubicBezTo>
                    <a:pt x="643" y="260"/>
                    <a:pt x="640" y="258"/>
                    <a:pt x="641" y="253"/>
                  </a:cubicBezTo>
                  <a:cubicBezTo>
                    <a:pt x="642" y="248"/>
                    <a:pt x="645" y="250"/>
                    <a:pt x="650" y="250"/>
                  </a:cubicBezTo>
                  <a:cubicBezTo>
                    <a:pt x="652" y="251"/>
                    <a:pt x="660" y="251"/>
                    <a:pt x="662" y="253"/>
                  </a:cubicBezTo>
                  <a:cubicBezTo>
                    <a:pt x="666" y="257"/>
                    <a:pt x="667" y="258"/>
                    <a:pt x="673" y="259"/>
                  </a:cubicBezTo>
                  <a:cubicBezTo>
                    <a:pt x="671" y="263"/>
                    <a:pt x="674" y="266"/>
                    <a:pt x="672" y="269"/>
                  </a:cubicBezTo>
                  <a:cubicBezTo>
                    <a:pt x="670" y="271"/>
                    <a:pt x="665" y="270"/>
                    <a:pt x="663" y="270"/>
                  </a:cubicBezTo>
                  <a:cubicBezTo>
                    <a:pt x="665" y="275"/>
                    <a:pt x="666" y="279"/>
                    <a:pt x="669" y="282"/>
                  </a:cubicBezTo>
                  <a:cubicBezTo>
                    <a:pt x="673" y="285"/>
                    <a:pt x="675" y="288"/>
                    <a:pt x="671" y="293"/>
                  </a:cubicBezTo>
                  <a:cubicBezTo>
                    <a:pt x="668" y="296"/>
                    <a:pt x="662" y="298"/>
                    <a:pt x="659" y="300"/>
                  </a:cubicBezTo>
                  <a:cubicBezTo>
                    <a:pt x="655" y="302"/>
                    <a:pt x="653" y="298"/>
                    <a:pt x="650" y="295"/>
                  </a:cubicBezTo>
                  <a:cubicBezTo>
                    <a:pt x="652" y="298"/>
                    <a:pt x="653" y="301"/>
                    <a:pt x="654" y="304"/>
                  </a:cubicBezTo>
                  <a:cubicBezTo>
                    <a:pt x="652" y="303"/>
                    <a:pt x="650" y="302"/>
                    <a:pt x="648" y="301"/>
                  </a:cubicBezTo>
                  <a:cubicBezTo>
                    <a:pt x="648" y="302"/>
                    <a:pt x="648" y="303"/>
                    <a:pt x="649" y="304"/>
                  </a:cubicBezTo>
                  <a:cubicBezTo>
                    <a:pt x="646" y="303"/>
                    <a:pt x="644" y="303"/>
                    <a:pt x="642" y="302"/>
                  </a:cubicBezTo>
                  <a:cubicBezTo>
                    <a:pt x="641" y="302"/>
                    <a:pt x="642" y="298"/>
                    <a:pt x="640" y="298"/>
                  </a:cubicBezTo>
                  <a:cubicBezTo>
                    <a:pt x="637" y="298"/>
                    <a:pt x="633" y="297"/>
                    <a:pt x="631" y="301"/>
                  </a:cubicBezTo>
                  <a:cubicBezTo>
                    <a:pt x="633" y="302"/>
                    <a:pt x="635" y="303"/>
                    <a:pt x="637" y="304"/>
                  </a:cubicBezTo>
                  <a:cubicBezTo>
                    <a:pt x="635" y="308"/>
                    <a:pt x="633" y="312"/>
                    <a:pt x="630" y="313"/>
                  </a:cubicBezTo>
                  <a:cubicBezTo>
                    <a:pt x="625" y="316"/>
                    <a:pt x="623" y="314"/>
                    <a:pt x="618" y="311"/>
                  </a:cubicBezTo>
                  <a:cubicBezTo>
                    <a:pt x="610" y="307"/>
                    <a:pt x="604" y="308"/>
                    <a:pt x="595" y="307"/>
                  </a:cubicBezTo>
                  <a:cubicBezTo>
                    <a:pt x="601" y="310"/>
                    <a:pt x="607" y="313"/>
                    <a:pt x="613" y="316"/>
                  </a:cubicBezTo>
                  <a:cubicBezTo>
                    <a:pt x="617" y="318"/>
                    <a:pt x="624" y="318"/>
                    <a:pt x="629" y="318"/>
                  </a:cubicBezTo>
                  <a:cubicBezTo>
                    <a:pt x="627" y="321"/>
                    <a:pt x="624" y="330"/>
                    <a:pt x="621" y="332"/>
                  </a:cubicBezTo>
                  <a:cubicBezTo>
                    <a:pt x="619" y="333"/>
                    <a:pt x="617" y="335"/>
                    <a:pt x="615" y="334"/>
                  </a:cubicBezTo>
                  <a:cubicBezTo>
                    <a:pt x="612" y="334"/>
                    <a:pt x="610" y="333"/>
                    <a:pt x="608" y="335"/>
                  </a:cubicBezTo>
                  <a:cubicBezTo>
                    <a:pt x="601" y="339"/>
                    <a:pt x="600" y="340"/>
                    <a:pt x="593" y="337"/>
                  </a:cubicBezTo>
                  <a:cubicBezTo>
                    <a:pt x="588" y="336"/>
                    <a:pt x="584" y="335"/>
                    <a:pt x="579" y="334"/>
                  </a:cubicBezTo>
                  <a:cubicBezTo>
                    <a:pt x="582" y="335"/>
                    <a:pt x="585" y="336"/>
                    <a:pt x="588" y="338"/>
                  </a:cubicBezTo>
                  <a:cubicBezTo>
                    <a:pt x="588" y="339"/>
                    <a:pt x="587" y="339"/>
                    <a:pt x="586" y="340"/>
                  </a:cubicBezTo>
                  <a:cubicBezTo>
                    <a:pt x="591" y="339"/>
                    <a:pt x="592" y="339"/>
                    <a:pt x="597" y="341"/>
                  </a:cubicBezTo>
                  <a:cubicBezTo>
                    <a:pt x="599" y="343"/>
                    <a:pt x="603" y="346"/>
                    <a:pt x="599" y="348"/>
                  </a:cubicBezTo>
                  <a:cubicBezTo>
                    <a:pt x="595" y="350"/>
                    <a:pt x="593" y="350"/>
                    <a:pt x="588" y="350"/>
                  </a:cubicBezTo>
                  <a:cubicBezTo>
                    <a:pt x="586" y="350"/>
                    <a:pt x="584" y="355"/>
                    <a:pt x="583" y="356"/>
                  </a:cubicBezTo>
                  <a:cubicBezTo>
                    <a:pt x="579" y="362"/>
                    <a:pt x="573" y="369"/>
                    <a:pt x="572" y="376"/>
                  </a:cubicBezTo>
                  <a:cubicBezTo>
                    <a:pt x="570" y="384"/>
                    <a:pt x="569" y="392"/>
                    <a:pt x="567" y="400"/>
                  </a:cubicBezTo>
                  <a:cubicBezTo>
                    <a:pt x="570" y="401"/>
                    <a:pt x="577" y="401"/>
                    <a:pt x="580" y="403"/>
                  </a:cubicBezTo>
                  <a:cubicBezTo>
                    <a:pt x="582" y="406"/>
                    <a:pt x="584" y="415"/>
                    <a:pt x="585" y="419"/>
                  </a:cubicBezTo>
                  <a:cubicBezTo>
                    <a:pt x="588" y="426"/>
                    <a:pt x="589" y="423"/>
                    <a:pt x="596" y="422"/>
                  </a:cubicBezTo>
                  <a:cubicBezTo>
                    <a:pt x="599" y="421"/>
                    <a:pt x="603" y="423"/>
                    <a:pt x="606" y="424"/>
                  </a:cubicBezTo>
                  <a:cubicBezTo>
                    <a:pt x="615" y="428"/>
                    <a:pt x="622" y="431"/>
                    <a:pt x="631" y="437"/>
                  </a:cubicBezTo>
                  <a:cubicBezTo>
                    <a:pt x="633" y="439"/>
                    <a:pt x="638" y="444"/>
                    <a:pt x="642" y="445"/>
                  </a:cubicBezTo>
                  <a:cubicBezTo>
                    <a:pt x="646" y="445"/>
                    <a:pt x="651" y="446"/>
                    <a:pt x="656" y="446"/>
                  </a:cubicBezTo>
                  <a:cubicBezTo>
                    <a:pt x="657" y="447"/>
                    <a:pt x="666" y="446"/>
                    <a:pt x="666" y="448"/>
                  </a:cubicBezTo>
                  <a:cubicBezTo>
                    <a:pt x="666" y="455"/>
                    <a:pt x="666" y="461"/>
                    <a:pt x="666" y="468"/>
                  </a:cubicBezTo>
                  <a:cubicBezTo>
                    <a:pt x="665" y="477"/>
                    <a:pt x="674" y="484"/>
                    <a:pt x="680" y="491"/>
                  </a:cubicBezTo>
                  <a:cubicBezTo>
                    <a:pt x="685" y="497"/>
                    <a:pt x="696" y="485"/>
                    <a:pt x="695" y="480"/>
                  </a:cubicBezTo>
                  <a:cubicBezTo>
                    <a:pt x="694" y="474"/>
                    <a:pt x="693" y="468"/>
                    <a:pt x="692" y="462"/>
                  </a:cubicBezTo>
                  <a:cubicBezTo>
                    <a:pt x="692" y="459"/>
                    <a:pt x="687" y="455"/>
                    <a:pt x="686" y="452"/>
                  </a:cubicBezTo>
                  <a:cubicBezTo>
                    <a:pt x="692" y="448"/>
                    <a:pt x="703" y="444"/>
                    <a:pt x="707" y="439"/>
                  </a:cubicBezTo>
                  <a:cubicBezTo>
                    <a:pt x="710" y="433"/>
                    <a:pt x="711" y="419"/>
                    <a:pt x="707" y="415"/>
                  </a:cubicBezTo>
                  <a:cubicBezTo>
                    <a:pt x="703" y="412"/>
                    <a:pt x="700" y="409"/>
                    <a:pt x="698" y="405"/>
                  </a:cubicBezTo>
                  <a:cubicBezTo>
                    <a:pt x="694" y="400"/>
                    <a:pt x="693" y="401"/>
                    <a:pt x="697" y="397"/>
                  </a:cubicBezTo>
                  <a:cubicBezTo>
                    <a:pt x="702" y="392"/>
                    <a:pt x="703" y="393"/>
                    <a:pt x="701" y="386"/>
                  </a:cubicBezTo>
                  <a:cubicBezTo>
                    <a:pt x="700" y="382"/>
                    <a:pt x="698" y="378"/>
                    <a:pt x="699" y="374"/>
                  </a:cubicBezTo>
                  <a:cubicBezTo>
                    <a:pt x="701" y="368"/>
                    <a:pt x="701" y="366"/>
                    <a:pt x="699" y="360"/>
                  </a:cubicBezTo>
                  <a:cubicBezTo>
                    <a:pt x="698" y="356"/>
                    <a:pt x="700" y="354"/>
                    <a:pt x="705" y="354"/>
                  </a:cubicBezTo>
                  <a:cubicBezTo>
                    <a:pt x="713" y="353"/>
                    <a:pt x="720" y="359"/>
                    <a:pt x="727" y="356"/>
                  </a:cubicBezTo>
                  <a:cubicBezTo>
                    <a:pt x="732" y="354"/>
                    <a:pt x="734" y="356"/>
                    <a:pt x="738" y="359"/>
                  </a:cubicBezTo>
                  <a:cubicBezTo>
                    <a:pt x="740" y="361"/>
                    <a:pt x="746" y="364"/>
                    <a:pt x="747" y="366"/>
                  </a:cubicBezTo>
                  <a:cubicBezTo>
                    <a:pt x="748" y="371"/>
                    <a:pt x="750" y="374"/>
                    <a:pt x="755" y="373"/>
                  </a:cubicBezTo>
                  <a:cubicBezTo>
                    <a:pt x="759" y="373"/>
                    <a:pt x="762" y="375"/>
                    <a:pt x="765" y="376"/>
                  </a:cubicBezTo>
                  <a:cubicBezTo>
                    <a:pt x="763" y="380"/>
                    <a:pt x="762" y="381"/>
                    <a:pt x="763" y="385"/>
                  </a:cubicBezTo>
                  <a:cubicBezTo>
                    <a:pt x="763" y="388"/>
                    <a:pt x="764" y="392"/>
                    <a:pt x="763" y="395"/>
                  </a:cubicBezTo>
                  <a:cubicBezTo>
                    <a:pt x="764" y="395"/>
                    <a:pt x="765" y="396"/>
                    <a:pt x="766" y="395"/>
                  </a:cubicBezTo>
                  <a:cubicBezTo>
                    <a:pt x="764" y="398"/>
                    <a:pt x="759" y="402"/>
                    <a:pt x="762" y="404"/>
                  </a:cubicBezTo>
                  <a:cubicBezTo>
                    <a:pt x="767" y="389"/>
                    <a:pt x="785" y="422"/>
                    <a:pt x="788" y="402"/>
                  </a:cubicBezTo>
                  <a:cubicBezTo>
                    <a:pt x="789" y="403"/>
                    <a:pt x="791" y="403"/>
                    <a:pt x="791" y="404"/>
                  </a:cubicBezTo>
                  <a:cubicBezTo>
                    <a:pt x="793" y="399"/>
                    <a:pt x="797" y="395"/>
                    <a:pt x="796" y="391"/>
                  </a:cubicBezTo>
                  <a:cubicBezTo>
                    <a:pt x="795" y="387"/>
                    <a:pt x="800" y="381"/>
                    <a:pt x="803" y="381"/>
                  </a:cubicBezTo>
                  <a:cubicBezTo>
                    <a:pt x="803" y="383"/>
                    <a:pt x="803" y="385"/>
                    <a:pt x="802" y="387"/>
                  </a:cubicBezTo>
                  <a:cubicBezTo>
                    <a:pt x="810" y="387"/>
                    <a:pt x="815" y="403"/>
                    <a:pt x="819" y="409"/>
                  </a:cubicBezTo>
                  <a:cubicBezTo>
                    <a:pt x="821" y="413"/>
                    <a:pt x="827" y="420"/>
                    <a:pt x="828" y="424"/>
                  </a:cubicBezTo>
                  <a:cubicBezTo>
                    <a:pt x="828" y="426"/>
                    <a:pt x="824" y="429"/>
                    <a:pt x="824" y="432"/>
                  </a:cubicBezTo>
                  <a:cubicBezTo>
                    <a:pt x="824" y="433"/>
                    <a:pt x="828" y="435"/>
                    <a:pt x="829" y="435"/>
                  </a:cubicBezTo>
                  <a:cubicBezTo>
                    <a:pt x="831" y="437"/>
                    <a:pt x="834" y="439"/>
                    <a:pt x="835" y="441"/>
                  </a:cubicBezTo>
                  <a:cubicBezTo>
                    <a:pt x="837" y="443"/>
                    <a:pt x="834" y="445"/>
                    <a:pt x="838" y="446"/>
                  </a:cubicBezTo>
                  <a:cubicBezTo>
                    <a:pt x="844" y="446"/>
                    <a:pt x="846" y="446"/>
                    <a:pt x="851" y="449"/>
                  </a:cubicBezTo>
                  <a:cubicBezTo>
                    <a:pt x="854" y="452"/>
                    <a:pt x="861" y="455"/>
                    <a:pt x="854" y="456"/>
                  </a:cubicBezTo>
                  <a:cubicBezTo>
                    <a:pt x="850" y="457"/>
                    <a:pt x="846" y="458"/>
                    <a:pt x="842" y="460"/>
                  </a:cubicBezTo>
                  <a:cubicBezTo>
                    <a:pt x="844" y="461"/>
                    <a:pt x="847" y="459"/>
                    <a:pt x="850" y="458"/>
                  </a:cubicBezTo>
                  <a:cubicBezTo>
                    <a:pt x="848" y="461"/>
                    <a:pt x="842" y="462"/>
                    <a:pt x="839" y="463"/>
                  </a:cubicBezTo>
                  <a:cubicBezTo>
                    <a:pt x="836" y="464"/>
                    <a:pt x="837" y="470"/>
                    <a:pt x="839" y="468"/>
                  </a:cubicBezTo>
                  <a:cubicBezTo>
                    <a:pt x="840" y="466"/>
                    <a:pt x="841" y="466"/>
                    <a:pt x="843" y="465"/>
                  </a:cubicBezTo>
                  <a:cubicBezTo>
                    <a:pt x="845" y="464"/>
                    <a:pt x="845" y="463"/>
                    <a:pt x="846" y="462"/>
                  </a:cubicBezTo>
                  <a:cubicBezTo>
                    <a:pt x="849" y="461"/>
                    <a:pt x="852" y="460"/>
                    <a:pt x="855" y="460"/>
                  </a:cubicBezTo>
                  <a:cubicBezTo>
                    <a:pt x="853" y="459"/>
                    <a:pt x="853" y="459"/>
                    <a:pt x="852" y="458"/>
                  </a:cubicBezTo>
                  <a:cubicBezTo>
                    <a:pt x="854" y="458"/>
                    <a:pt x="859" y="458"/>
                    <a:pt x="860" y="461"/>
                  </a:cubicBezTo>
                  <a:cubicBezTo>
                    <a:pt x="861" y="464"/>
                    <a:pt x="857" y="464"/>
                    <a:pt x="859" y="467"/>
                  </a:cubicBezTo>
                  <a:cubicBezTo>
                    <a:pt x="862" y="462"/>
                    <a:pt x="865" y="464"/>
                    <a:pt x="869" y="466"/>
                  </a:cubicBezTo>
                  <a:cubicBezTo>
                    <a:pt x="873" y="467"/>
                    <a:pt x="870" y="473"/>
                    <a:pt x="869" y="475"/>
                  </a:cubicBezTo>
                  <a:cubicBezTo>
                    <a:pt x="868" y="479"/>
                    <a:pt x="872" y="480"/>
                    <a:pt x="869" y="485"/>
                  </a:cubicBezTo>
                  <a:cubicBezTo>
                    <a:pt x="868" y="486"/>
                    <a:pt x="862" y="490"/>
                    <a:pt x="860" y="490"/>
                  </a:cubicBezTo>
                  <a:cubicBezTo>
                    <a:pt x="857" y="491"/>
                    <a:pt x="854" y="490"/>
                    <a:pt x="850" y="492"/>
                  </a:cubicBezTo>
                  <a:cubicBezTo>
                    <a:pt x="846" y="493"/>
                    <a:pt x="845" y="495"/>
                    <a:pt x="842" y="498"/>
                  </a:cubicBezTo>
                  <a:cubicBezTo>
                    <a:pt x="837" y="504"/>
                    <a:pt x="832" y="505"/>
                    <a:pt x="824" y="504"/>
                  </a:cubicBezTo>
                  <a:cubicBezTo>
                    <a:pt x="815" y="503"/>
                    <a:pt x="808" y="503"/>
                    <a:pt x="799" y="504"/>
                  </a:cubicBezTo>
                  <a:cubicBezTo>
                    <a:pt x="792" y="504"/>
                    <a:pt x="784" y="502"/>
                    <a:pt x="782" y="511"/>
                  </a:cubicBezTo>
                  <a:cubicBezTo>
                    <a:pt x="782" y="514"/>
                    <a:pt x="775" y="515"/>
                    <a:pt x="773" y="516"/>
                  </a:cubicBezTo>
                  <a:cubicBezTo>
                    <a:pt x="769" y="518"/>
                    <a:pt x="767" y="523"/>
                    <a:pt x="764" y="525"/>
                  </a:cubicBezTo>
                  <a:cubicBezTo>
                    <a:pt x="759" y="531"/>
                    <a:pt x="756" y="537"/>
                    <a:pt x="751" y="541"/>
                  </a:cubicBezTo>
                  <a:cubicBezTo>
                    <a:pt x="761" y="537"/>
                    <a:pt x="766" y="526"/>
                    <a:pt x="776" y="521"/>
                  </a:cubicBezTo>
                  <a:cubicBezTo>
                    <a:pt x="783" y="518"/>
                    <a:pt x="801" y="508"/>
                    <a:pt x="806" y="520"/>
                  </a:cubicBezTo>
                  <a:cubicBezTo>
                    <a:pt x="805" y="519"/>
                    <a:pt x="804" y="519"/>
                    <a:pt x="803" y="519"/>
                  </a:cubicBezTo>
                  <a:cubicBezTo>
                    <a:pt x="808" y="522"/>
                    <a:pt x="802" y="525"/>
                    <a:pt x="799" y="527"/>
                  </a:cubicBezTo>
                  <a:cubicBezTo>
                    <a:pt x="796" y="530"/>
                    <a:pt x="793" y="525"/>
                    <a:pt x="789" y="527"/>
                  </a:cubicBezTo>
                  <a:cubicBezTo>
                    <a:pt x="791" y="528"/>
                    <a:pt x="795" y="532"/>
                    <a:pt x="795" y="532"/>
                  </a:cubicBezTo>
                  <a:cubicBezTo>
                    <a:pt x="797" y="531"/>
                    <a:pt x="799" y="530"/>
                    <a:pt x="802" y="531"/>
                  </a:cubicBezTo>
                  <a:cubicBezTo>
                    <a:pt x="801" y="534"/>
                    <a:pt x="799" y="537"/>
                    <a:pt x="797" y="538"/>
                  </a:cubicBezTo>
                  <a:cubicBezTo>
                    <a:pt x="798" y="538"/>
                    <a:pt x="800" y="538"/>
                    <a:pt x="801" y="538"/>
                  </a:cubicBezTo>
                  <a:cubicBezTo>
                    <a:pt x="799" y="543"/>
                    <a:pt x="804" y="547"/>
                    <a:pt x="808" y="548"/>
                  </a:cubicBezTo>
                  <a:cubicBezTo>
                    <a:pt x="808" y="549"/>
                    <a:pt x="808" y="549"/>
                    <a:pt x="807" y="549"/>
                  </a:cubicBezTo>
                  <a:cubicBezTo>
                    <a:pt x="813" y="552"/>
                    <a:pt x="818" y="555"/>
                    <a:pt x="823" y="551"/>
                  </a:cubicBezTo>
                  <a:cubicBezTo>
                    <a:pt x="824" y="552"/>
                    <a:pt x="824" y="553"/>
                    <a:pt x="824" y="554"/>
                  </a:cubicBezTo>
                  <a:cubicBezTo>
                    <a:pt x="825" y="554"/>
                    <a:pt x="827" y="553"/>
                    <a:pt x="827" y="553"/>
                  </a:cubicBezTo>
                  <a:cubicBezTo>
                    <a:pt x="824" y="548"/>
                    <a:pt x="831" y="542"/>
                    <a:pt x="833" y="538"/>
                  </a:cubicBezTo>
                  <a:cubicBezTo>
                    <a:pt x="838" y="540"/>
                    <a:pt x="835" y="544"/>
                    <a:pt x="834" y="547"/>
                  </a:cubicBezTo>
                  <a:cubicBezTo>
                    <a:pt x="837" y="545"/>
                    <a:pt x="842" y="550"/>
                    <a:pt x="839" y="551"/>
                  </a:cubicBezTo>
                  <a:cubicBezTo>
                    <a:pt x="836" y="553"/>
                    <a:pt x="832" y="555"/>
                    <a:pt x="828" y="554"/>
                  </a:cubicBezTo>
                  <a:cubicBezTo>
                    <a:pt x="829" y="555"/>
                    <a:pt x="829" y="556"/>
                    <a:pt x="830" y="557"/>
                  </a:cubicBezTo>
                  <a:cubicBezTo>
                    <a:pt x="826" y="559"/>
                    <a:pt x="821" y="561"/>
                    <a:pt x="816" y="563"/>
                  </a:cubicBezTo>
                  <a:cubicBezTo>
                    <a:pt x="814" y="564"/>
                    <a:pt x="812" y="564"/>
                    <a:pt x="811" y="565"/>
                  </a:cubicBezTo>
                  <a:cubicBezTo>
                    <a:pt x="809" y="567"/>
                    <a:pt x="808" y="563"/>
                    <a:pt x="807" y="564"/>
                  </a:cubicBezTo>
                  <a:cubicBezTo>
                    <a:pt x="804" y="567"/>
                    <a:pt x="801" y="572"/>
                    <a:pt x="797" y="575"/>
                  </a:cubicBezTo>
                  <a:cubicBezTo>
                    <a:pt x="795" y="577"/>
                    <a:pt x="793" y="574"/>
                    <a:pt x="791" y="574"/>
                  </a:cubicBezTo>
                  <a:cubicBezTo>
                    <a:pt x="786" y="567"/>
                    <a:pt x="798" y="561"/>
                    <a:pt x="802" y="558"/>
                  </a:cubicBezTo>
                  <a:cubicBezTo>
                    <a:pt x="805" y="556"/>
                    <a:pt x="804" y="558"/>
                    <a:pt x="805" y="559"/>
                  </a:cubicBezTo>
                  <a:cubicBezTo>
                    <a:pt x="808" y="562"/>
                    <a:pt x="809" y="558"/>
                    <a:pt x="812" y="556"/>
                  </a:cubicBezTo>
                  <a:cubicBezTo>
                    <a:pt x="809" y="556"/>
                    <a:pt x="805" y="555"/>
                    <a:pt x="802" y="557"/>
                  </a:cubicBezTo>
                  <a:cubicBezTo>
                    <a:pt x="802" y="555"/>
                    <a:pt x="803" y="553"/>
                    <a:pt x="804" y="552"/>
                  </a:cubicBezTo>
                  <a:cubicBezTo>
                    <a:pt x="801" y="551"/>
                    <a:pt x="796" y="556"/>
                    <a:pt x="793" y="558"/>
                  </a:cubicBezTo>
                  <a:cubicBezTo>
                    <a:pt x="791" y="559"/>
                    <a:pt x="791" y="556"/>
                    <a:pt x="789" y="559"/>
                  </a:cubicBezTo>
                  <a:cubicBezTo>
                    <a:pt x="788" y="560"/>
                    <a:pt x="785" y="559"/>
                    <a:pt x="783" y="559"/>
                  </a:cubicBezTo>
                  <a:cubicBezTo>
                    <a:pt x="786" y="567"/>
                    <a:pt x="773" y="564"/>
                    <a:pt x="771" y="568"/>
                  </a:cubicBezTo>
                  <a:cubicBezTo>
                    <a:pt x="771" y="567"/>
                    <a:pt x="770" y="566"/>
                    <a:pt x="770" y="566"/>
                  </a:cubicBezTo>
                  <a:cubicBezTo>
                    <a:pt x="768" y="570"/>
                    <a:pt x="766" y="570"/>
                    <a:pt x="762" y="572"/>
                  </a:cubicBezTo>
                  <a:cubicBezTo>
                    <a:pt x="759" y="573"/>
                    <a:pt x="759" y="575"/>
                    <a:pt x="758" y="577"/>
                  </a:cubicBezTo>
                  <a:cubicBezTo>
                    <a:pt x="757" y="582"/>
                    <a:pt x="749" y="595"/>
                    <a:pt x="759" y="594"/>
                  </a:cubicBezTo>
                  <a:cubicBezTo>
                    <a:pt x="759" y="593"/>
                    <a:pt x="759" y="593"/>
                    <a:pt x="759" y="592"/>
                  </a:cubicBezTo>
                  <a:cubicBezTo>
                    <a:pt x="759" y="593"/>
                    <a:pt x="760" y="594"/>
                    <a:pt x="761" y="594"/>
                  </a:cubicBezTo>
                  <a:cubicBezTo>
                    <a:pt x="758" y="597"/>
                    <a:pt x="754" y="595"/>
                    <a:pt x="751" y="594"/>
                  </a:cubicBezTo>
                  <a:cubicBezTo>
                    <a:pt x="750" y="594"/>
                    <a:pt x="750" y="598"/>
                    <a:pt x="748" y="598"/>
                  </a:cubicBezTo>
                  <a:cubicBezTo>
                    <a:pt x="740" y="599"/>
                    <a:pt x="737" y="599"/>
                    <a:pt x="731" y="604"/>
                  </a:cubicBezTo>
                  <a:cubicBezTo>
                    <a:pt x="735" y="603"/>
                    <a:pt x="739" y="601"/>
                    <a:pt x="743" y="600"/>
                  </a:cubicBezTo>
                  <a:cubicBezTo>
                    <a:pt x="743" y="601"/>
                    <a:pt x="742" y="601"/>
                    <a:pt x="742" y="601"/>
                  </a:cubicBezTo>
                  <a:cubicBezTo>
                    <a:pt x="743" y="601"/>
                    <a:pt x="744" y="602"/>
                    <a:pt x="746" y="601"/>
                  </a:cubicBezTo>
                  <a:cubicBezTo>
                    <a:pt x="743" y="603"/>
                    <a:pt x="740" y="605"/>
                    <a:pt x="737" y="605"/>
                  </a:cubicBezTo>
                  <a:cubicBezTo>
                    <a:pt x="734" y="605"/>
                    <a:pt x="729" y="604"/>
                    <a:pt x="728" y="607"/>
                  </a:cubicBezTo>
                  <a:cubicBezTo>
                    <a:pt x="734" y="608"/>
                    <a:pt x="725" y="621"/>
                    <a:pt x="722" y="623"/>
                  </a:cubicBezTo>
                  <a:cubicBezTo>
                    <a:pt x="724" y="620"/>
                    <a:pt x="719" y="618"/>
                    <a:pt x="718" y="615"/>
                  </a:cubicBezTo>
                  <a:cubicBezTo>
                    <a:pt x="718" y="619"/>
                    <a:pt x="723" y="624"/>
                    <a:pt x="721" y="628"/>
                  </a:cubicBezTo>
                  <a:cubicBezTo>
                    <a:pt x="719" y="632"/>
                    <a:pt x="716" y="636"/>
                    <a:pt x="715" y="640"/>
                  </a:cubicBezTo>
                  <a:cubicBezTo>
                    <a:pt x="714" y="640"/>
                    <a:pt x="714" y="640"/>
                    <a:pt x="714" y="640"/>
                  </a:cubicBezTo>
                  <a:cubicBezTo>
                    <a:pt x="714" y="637"/>
                    <a:pt x="716" y="635"/>
                    <a:pt x="717" y="632"/>
                  </a:cubicBezTo>
                  <a:cubicBezTo>
                    <a:pt x="715" y="631"/>
                    <a:pt x="716" y="627"/>
                    <a:pt x="712" y="628"/>
                  </a:cubicBezTo>
                  <a:cubicBezTo>
                    <a:pt x="713" y="626"/>
                    <a:pt x="713" y="623"/>
                    <a:pt x="714" y="620"/>
                  </a:cubicBezTo>
                  <a:cubicBezTo>
                    <a:pt x="714" y="620"/>
                    <a:pt x="716" y="615"/>
                    <a:pt x="714" y="617"/>
                  </a:cubicBezTo>
                  <a:cubicBezTo>
                    <a:pt x="708" y="621"/>
                    <a:pt x="710" y="624"/>
                    <a:pt x="711" y="631"/>
                  </a:cubicBezTo>
                  <a:cubicBezTo>
                    <a:pt x="710" y="629"/>
                    <a:pt x="708" y="628"/>
                    <a:pt x="706" y="628"/>
                  </a:cubicBezTo>
                  <a:cubicBezTo>
                    <a:pt x="707" y="630"/>
                    <a:pt x="711" y="631"/>
                    <a:pt x="712" y="633"/>
                  </a:cubicBezTo>
                  <a:cubicBezTo>
                    <a:pt x="713" y="634"/>
                    <a:pt x="711" y="639"/>
                    <a:pt x="711" y="641"/>
                  </a:cubicBezTo>
                  <a:cubicBezTo>
                    <a:pt x="712" y="644"/>
                    <a:pt x="716" y="642"/>
                    <a:pt x="715" y="647"/>
                  </a:cubicBezTo>
                  <a:cubicBezTo>
                    <a:pt x="714" y="651"/>
                    <a:pt x="712" y="650"/>
                    <a:pt x="708" y="652"/>
                  </a:cubicBezTo>
                  <a:cubicBezTo>
                    <a:pt x="711" y="652"/>
                    <a:pt x="716" y="651"/>
                    <a:pt x="716" y="655"/>
                  </a:cubicBezTo>
                  <a:cubicBezTo>
                    <a:pt x="715" y="657"/>
                    <a:pt x="709" y="657"/>
                    <a:pt x="708" y="657"/>
                  </a:cubicBezTo>
                  <a:cubicBezTo>
                    <a:pt x="709" y="658"/>
                    <a:pt x="709" y="658"/>
                    <a:pt x="710" y="659"/>
                  </a:cubicBezTo>
                  <a:cubicBezTo>
                    <a:pt x="709" y="659"/>
                    <a:pt x="708" y="660"/>
                    <a:pt x="707" y="660"/>
                  </a:cubicBezTo>
                  <a:cubicBezTo>
                    <a:pt x="708" y="664"/>
                    <a:pt x="710" y="661"/>
                    <a:pt x="712" y="662"/>
                  </a:cubicBezTo>
                  <a:cubicBezTo>
                    <a:pt x="711" y="663"/>
                    <a:pt x="709" y="664"/>
                    <a:pt x="707" y="665"/>
                  </a:cubicBezTo>
                  <a:cubicBezTo>
                    <a:pt x="706" y="665"/>
                    <a:pt x="704" y="663"/>
                    <a:pt x="703" y="664"/>
                  </a:cubicBezTo>
                  <a:cubicBezTo>
                    <a:pt x="701" y="665"/>
                    <a:pt x="699" y="670"/>
                    <a:pt x="698" y="672"/>
                  </a:cubicBezTo>
                  <a:cubicBezTo>
                    <a:pt x="697" y="673"/>
                    <a:pt x="693" y="673"/>
                    <a:pt x="692" y="675"/>
                  </a:cubicBezTo>
                  <a:cubicBezTo>
                    <a:pt x="690" y="677"/>
                    <a:pt x="688" y="680"/>
                    <a:pt x="686" y="681"/>
                  </a:cubicBezTo>
                  <a:cubicBezTo>
                    <a:pt x="678" y="686"/>
                    <a:pt x="677" y="688"/>
                    <a:pt x="673" y="696"/>
                  </a:cubicBezTo>
                  <a:cubicBezTo>
                    <a:pt x="671" y="701"/>
                    <a:pt x="672" y="708"/>
                    <a:pt x="674" y="712"/>
                  </a:cubicBezTo>
                  <a:cubicBezTo>
                    <a:pt x="677" y="719"/>
                    <a:pt x="679" y="725"/>
                    <a:pt x="682" y="733"/>
                  </a:cubicBezTo>
                  <a:cubicBezTo>
                    <a:pt x="683" y="737"/>
                    <a:pt x="684" y="747"/>
                    <a:pt x="681" y="750"/>
                  </a:cubicBezTo>
                  <a:cubicBezTo>
                    <a:pt x="679" y="752"/>
                    <a:pt x="677" y="755"/>
                    <a:pt x="675" y="752"/>
                  </a:cubicBezTo>
                  <a:cubicBezTo>
                    <a:pt x="674" y="750"/>
                    <a:pt x="669" y="746"/>
                    <a:pt x="669" y="746"/>
                  </a:cubicBezTo>
                  <a:cubicBezTo>
                    <a:pt x="668" y="742"/>
                    <a:pt x="667" y="740"/>
                    <a:pt x="666" y="737"/>
                  </a:cubicBezTo>
                  <a:cubicBezTo>
                    <a:pt x="664" y="734"/>
                    <a:pt x="663" y="733"/>
                    <a:pt x="664" y="729"/>
                  </a:cubicBezTo>
                  <a:cubicBezTo>
                    <a:pt x="663" y="729"/>
                    <a:pt x="662" y="730"/>
                    <a:pt x="662" y="730"/>
                  </a:cubicBezTo>
                  <a:cubicBezTo>
                    <a:pt x="661" y="726"/>
                    <a:pt x="665" y="719"/>
                    <a:pt x="660" y="716"/>
                  </a:cubicBezTo>
                  <a:cubicBezTo>
                    <a:pt x="656" y="713"/>
                    <a:pt x="654" y="707"/>
                    <a:pt x="649" y="709"/>
                  </a:cubicBezTo>
                  <a:cubicBezTo>
                    <a:pt x="646" y="710"/>
                    <a:pt x="644" y="712"/>
                    <a:pt x="641" y="710"/>
                  </a:cubicBezTo>
                  <a:cubicBezTo>
                    <a:pt x="639" y="709"/>
                    <a:pt x="636" y="706"/>
                    <a:pt x="634" y="705"/>
                  </a:cubicBezTo>
                  <a:cubicBezTo>
                    <a:pt x="629" y="704"/>
                    <a:pt x="622" y="710"/>
                    <a:pt x="621" y="702"/>
                  </a:cubicBezTo>
                  <a:cubicBezTo>
                    <a:pt x="620" y="709"/>
                    <a:pt x="606" y="704"/>
                    <a:pt x="602" y="707"/>
                  </a:cubicBezTo>
                  <a:cubicBezTo>
                    <a:pt x="605" y="708"/>
                    <a:pt x="616" y="709"/>
                    <a:pt x="608" y="713"/>
                  </a:cubicBezTo>
                  <a:cubicBezTo>
                    <a:pt x="608" y="713"/>
                    <a:pt x="613" y="715"/>
                    <a:pt x="613" y="716"/>
                  </a:cubicBezTo>
                  <a:cubicBezTo>
                    <a:pt x="614" y="718"/>
                    <a:pt x="612" y="719"/>
                    <a:pt x="610" y="718"/>
                  </a:cubicBezTo>
                  <a:cubicBezTo>
                    <a:pt x="611" y="716"/>
                    <a:pt x="607" y="714"/>
                    <a:pt x="605" y="713"/>
                  </a:cubicBezTo>
                  <a:cubicBezTo>
                    <a:pt x="605" y="715"/>
                    <a:pt x="604" y="716"/>
                    <a:pt x="604" y="718"/>
                  </a:cubicBezTo>
                  <a:cubicBezTo>
                    <a:pt x="602" y="713"/>
                    <a:pt x="601" y="718"/>
                    <a:pt x="598" y="716"/>
                  </a:cubicBezTo>
                  <a:cubicBezTo>
                    <a:pt x="595" y="713"/>
                    <a:pt x="593" y="711"/>
                    <a:pt x="589" y="712"/>
                  </a:cubicBezTo>
                  <a:cubicBezTo>
                    <a:pt x="587" y="713"/>
                    <a:pt x="584" y="711"/>
                    <a:pt x="582" y="710"/>
                  </a:cubicBezTo>
                  <a:cubicBezTo>
                    <a:pt x="578" y="709"/>
                    <a:pt x="572" y="713"/>
                    <a:pt x="568" y="715"/>
                  </a:cubicBezTo>
                  <a:cubicBezTo>
                    <a:pt x="562" y="717"/>
                    <a:pt x="547" y="728"/>
                    <a:pt x="547" y="737"/>
                  </a:cubicBezTo>
                  <a:cubicBezTo>
                    <a:pt x="547" y="740"/>
                    <a:pt x="550" y="743"/>
                    <a:pt x="551" y="746"/>
                  </a:cubicBezTo>
                  <a:cubicBezTo>
                    <a:pt x="551" y="747"/>
                    <a:pt x="549" y="750"/>
                    <a:pt x="549" y="752"/>
                  </a:cubicBezTo>
                  <a:cubicBezTo>
                    <a:pt x="547" y="757"/>
                    <a:pt x="545" y="762"/>
                    <a:pt x="545" y="767"/>
                  </a:cubicBezTo>
                  <a:cubicBezTo>
                    <a:pt x="545" y="780"/>
                    <a:pt x="547" y="789"/>
                    <a:pt x="554" y="800"/>
                  </a:cubicBezTo>
                  <a:cubicBezTo>
                    <a:pt x="558" y="807"/>
                    <a:pt x="560" y="811"/>
                    <a:pt x="567" y="813"/>
                  </a:cubicBezTo>
                  <a:cubicBezTo>
                    <a:pt x="568" y="813"/>
                    <a:pt x="570" y="817"/>
                    <a:pt x="572" y="817"/>
                  </a:cubicBezTo>
                  <a:cubicBezTo>
                    <a:pt x="574" y="815"/>
                    <a:pt x="577" y="814"/>
                    <a:pt x="580" y="813"/>
                  </a:cubicBezTo>
                  <a:cubicBezTo>
                    <a:pt x="583" y="812"/>
                    <a:pt x="585" y="812"/>
                    <a:pt x="588" y="812"/>
                  </a:cubicBezTo>
                  <a:cubicBezTo>
                    <a:pt x="590" y="811"/>
                    <a:pt x="591" y="814"/>
                    <a:pt x="592" y="814"/>
                  </a:cubicBezTo>
                  <a:cubicBezTo>
                    <a:pt x="593" y="813"/>
                    <a:pt x="595" y="813"/>
                    <a:pt x="596" y="812"/>
                  </a:cubicBezTo>
                  <a:cubicBezTo>
                    <a:pt x="597" y="811"/>
                    <a:pt x="595" y="810"/>
                    <a:pt x="596" y="809"/>
                  </a:cubicBezTo>
                  <a:cubicBezTo>
                    <a:pt x="598" y="807"/>
                    <a:pt x="600" y="806"/>
                    <a:pt x="600" y="802"/>
                  </a:cubicBezTo>
                  <a:cubicBezTo>
                    <a:pt x="602" y="797"/>
                    <a:pt x="602" y="791"/>
                    <a:pt x="607" y="788"/>
                  </a:cubicBezTo>
                  <a:cubicBezTo>
                    <a:pt x="610" y="787"/>
                    <a:pt x="618" y="785"/>
                    <a:pt x="620" y="786"/>
                  </a:cubicBezTo>
                  <a:cubicBezTo>
                    <a:pt x="623" y="786"/>
                    <a:pt x="633" y="784"/>
                    <a:pt x="630" y="791"/>
                  </a:cubicBezTo>
                  <a:cubicBezTo>
                    <a:pt x="629" y="794"/>
                    <a:pt x="625" y="802"/>
                    <a:pt x="623" y="803"/>
                  </a:cubicBezTo>
                  <a:cubicBezTo>
                    <a:pt x="624" y="803"/>
                    <a:pt x="623" y="804"/>
                    <a:pt x="626" y="804"/>
                  </a:cubicBezTo>
                  <a:cubicBezTo>
                    <a:pt x="625" y="805"/>
                    <a:pt x="624" y="806"/>
                    <a:pt x="623" y="806"/>
                  </a:cubicBezTo>
                  <a:cubicBezTo>
                    <a:pt x="624" y="807"/>
                    <a:pt x="624" y="807"/>
                    <a:pt x="624" y="807"/>
                  </a:cubicBezTo>
                  <a:cubicBezTo>
                    <a:pt x="624" y="807"/>
                    <a:pt x="624" y="806"/>
                    <a:pt x="625" y="806"/>
                  </a:cubicBezTo>
                  <a:cubicBezTo>
                    <a:pt x="624" y="809"/>
                    <a:pt x="623" y="813"/>
                    <a:pt x="622" y="816"/>
                  </a:cubicBezTo>
                  <a:cubicBezTo>
                    <a:pt x="621" y="815"/>
                    <a:pt x="620" y="813"/>
                    <a:pt x="621" y="810"/>
                  </a:cubicBezTo>
                  <a:cubicBezTo>
                    <a:pt x="620" y="811"/>
                    <a:pt x="619" y="813"/>
                    <a:pt x="618" y="814"/>
                  </a:cubicBezTo>
                  <a:cubicBezTo>
                    <a:pt x="623" y="814"/>
                    <a:pt x="618" y="823"/>
                    <a:pt x="619" y="826"/>
                  </a:cubicBezTo>
                  <a:cubicBezTo>
                    <a:pt x="620" y="829"/>
                    <a:pt x="616" y="834"/>
                    <a:pt x="614" y="836"/>
                  </a:cubicBezTo>
                  <a:cubicBezTo>
                    <a:pt x="620" y="838"/>
                    <a:pt x="626" y="836"/>
                    <a:pt x="633" y="837"/>
                  </a:cubicBezTo>
                  <a:cubicBezTo>
                    <a:pt x="635" y="838"/>
                    <a:pt x="637" y="835"/>
                    <a:pt x="640" y="836"/>
                  </a:cubicBezTo>
                  <a:cubicBezTo>
                    <a:pt x="643" y="836"/>
                    <a:pt x="647" y="836"/>
                    <a:pt x="650" y="837"/>
                  </a:cubicBezTo>
                  <a:cubicBezTo>
                    <a:pt x="655" y="840"/>
                    <a:pt x="659" y="844"/>
                    <a:pt x="658" y="850"/>
                  </a:cubicBezTo>
                  <a:cubicBezTo>
                    <a:pt x="657" y="855"/>
                    <a:pt x="657" y="859"/>
                    <a:pt x="656" y="863"/>
                  </a:cubicBezTo>
                  <a:cubicBezTo>
                    <a:pt x="656" y="866"/>
                    <a:pt x="654" y="868"/>
                    <a:pt x="653" y="870"/>
                  </a:cubicBezTo>
                  <a:cubicBezTo>
                    <a:pt x="652" y="882"/>
                    <a:pt x="666" y="901"/>
                    <a:pt x="676" y="897"/>
                  </a:cubicBezTo>
                  <a:cubicBezTo>
                    <a:pt x="683" y="894"/>
                    <a:pt x="686" y="891"/>
                    <a:pt x="693" y="893"/>
                  </a:cubicBezTo>
                  <a:cubicBezTo>
                    <a:pt x="700" y="895"/>
                    <a:pt x="702" y="899"/>
                    <a:pt x="707" y="904"/>
                  </a:cubicBezTo>
                  <a:cubicBezTo>
                    <a:pt x="707" y="896"/>
                    <a:pt x="717" y="885"/>
                    <a:pt x="721" y="878"/>
                  </a:cubicBezTo>
                  <a:cubicBezTo>
                    <a:pt x="722" y="876"/>
                    <a:pt x="730" y="875"/>
                    <a:pt x="732" y="874"/>
                  </a:cubicBezTo>
                  <a:cubicBezTo>
                    <a:pt x="738" y="872"/>
                    <a:pt x="743" y="870"/>
                    <a:pt x="749" y="868"/>
                  </a:cubicBezTo>
                  <a:cubicBezTo>
                    <a:pt x="754" y="866"/>
                    <a:pt x="763" y="871"/>
                    <a:pt x="768" y="872"/>
                  </a:cubicBezTo>
                  <a:cubicBezTo>
                    <a:pt x="781" y="875"/>
                    <a:pt x="794" y="878"/>
                    <a:pt x="808" y="881"/>
                  </a:cubicBezTo>
                  <a:cubicBezTo>
                    <a:pt x="815" y="883"/>
                    <a:pt x="822" y="883"/>
                    <a:pt x="828" y="888"/>
                  </a:cubicBezTo>
                  <a:cubicBezTo>
                    <a:pt x="838" y="898"/>
                    <a:pt x="848" y="908"/>
                    <a:pt x="858" y="918"/>
                  </a:cubicBezTo>
                  <a:cubicBezTo>
                    <a:pt x="865" y="924"/>
                    <a:pt x="879" y="924"/>
                    <a:pt x="887" y="926"/>
                  </a:cubicBezTo>
                  <a:cubicBezTo>
                    <a:pt x="895" y="928"/>
                    <a:pt x="901" y="941"/>
                    <a:pt x="906" y="947"/>
                  </a:cubicBezTo>
                  <a:cubicBezTo>
                    <a:pt x="911" y="954"/>
                    <a:pt x="916" y="960"/>
                    <a:pt x="921" y="967"/>
                  </a:cubicBezTo>
                  <a:cubicBezTo>
                    <a:pt x="922" y="968"/>
                    <a:pt x="925" y="974"/>
                    <a:pt x="927" y="974"/>
                  </a:cubicBezTo>
                  <a:cubicBezTo>
                    <a:pt x="937" y="978"/>
                    <a:pt x="948" y="982"/>
                    <a:pt x="958" y="986"/>
                  </a:cubicBezTo>
                  <a:cubicBezTo>
                    <a:pt x="969" y="990"/>
                    <a:pt x="980" y="993"/>
                    <a:pt x="990" y="997"/>
                  </a:cubicBezTo>
                  <a:cubicBezTo>
                    <a:pt x="999" y="1000"/>
                    <a:pt x="1008" y="1010"/>
                    <a:pt x="1016" y="1016"/>
                  </a:cubicBezTo>
                  <a:cubicBezTo>
                    <a:pt x="1017" y="1016"/>
                    <a:pt x="1027" y="1016"/>
                    <a:pt x="1027" y="1017"/>
                  </a:cubicBezTo>
                  <a:cubicBezTo>
                    <a:pt x="1029" y="1022"/>
                    <a:pt x="1030" y="1027"/>
                    <a:pt x="1031" y="1031"/>
                  </a:cubicBezTo>
                  <a:close/>
                  <a:moveTo>
                    <a:pt x="690" y="580"/>
                  </a:moveTo>
                  <a:cubicBezTo>
                    <a:pt x="690" y="583"/>
                    <a:pt x="680" y="586"/>
                    <a:pt x="677" y="585"/>
                  </a:cubicBezTo>
                  <a:cubicBezTo>
                    <a:pt x="672" y="585"/>
                    <a:pt x="671" y="585"/>
                    <a:pt x="668" y="589"/>
                  </a:cubicBezTo>
                  <a:cubicBezTo>
                    <a:pt x="665" y="591"/>
                    <a:pt x="664" y="593"/>
                    <a:pt x="660" y="592"/>
                  </a:cubicBezTo>
                  <a:cubicBezTo>
                    <a:pt x="661" y="589"/>
                    <a:pt x="663" y="588"/>
                    <a:pt x="665" y="587"/>
                  </a:cubicBezTo>
                  <a:cubicBezTo>
                    <a:pt x="664" y="585"/>
                    <a:pt x="663" y="587"/>
                    <a:pt x="663" y="584"/>
                  </a:cubicBezTo>
                  <a:cubicBezTo>
                    <a:pt x="660" y="588"/>
                    <a:pt x="658" y="590"/>
                    <a:pt x="656" y="594"/>
                  </a:cubicBezTo>
                  <a:cubicBezTo>
                    <a:pt x="658" y="595"/>
                    <a:pt x="660" y="595"/>
                    <a:pt x="661" y="596"/>
                  </a:cubicBezTo>
                  <a:cubicBezTo>
                    <a:pt x="661" y="596"/>
                    <a:pt x="661" y="597"/>
                    <a:pt x="660" y="597"/>
                  </a:cubicBezTo>
                  <a:cubicBezTo>
                    <a:pt x="667" y="598"/>
                    <a:pt x="670" y="595"/>
                    <a:pt x="676" y="592"/>
                  </a:cubicBezTo>
                  <a:cubicBezTo>
                    <a:pt x="682" y="590"/>
                    <a:pt x="686" y="587"/>
                    <a:pt x="692" y="583"/>
                  </a:cubicBezTo>
                  <a:cubicBezTo>
                    <a:pt x="692" y="582"/>
                    <a:pt x="692" y="581"/>
                    <a:pt x="690" y="580"/>
                  </a:cubicBezTo>
                  <a:close/>
                  <a:moveTo>
                    <a:pt x="700" y="577"/>
                  </a:moveTo>
                  <a:cubicBezTo>
                    <a:pt x="705" y="583"/>
                    <a:pt x="717" y="573"/>
                    <a:pt x="711" y="570"/>
                  </a:cubicBezTo>
                  <a:cubicBezTo>
                    <a:pt x="712" y="569"/>
                    <a:pt x="714" y="567"/>
                    <a:pt x="716" y="566"/>
                  </a:cubicBezTo>
                  <a:cubicBezTo>
                    <a:pt x="712" y="567"/>
                    <a:pt x="705" y="573"/>
                    <a:pt x="703" y="571"/>
                  </a:cubicBezTo>
                  <a:cubicBezTo>
                    <a:pt x="699" y="570"/>
                    <a:pt x="693" y="572"/>
                    <a:pt x="689" y="573"/>
                  </a:cubicBezTo>
                  <a:cubicBezTo>
                    <a:pt x="679" y="585"/>
                    <a:pt x="696" y="574"/>
                    <a:pt x="700" y="577"/>
                  </a:cubicBezTo>
                  <a:close/>
                  <a:moveTo>
                    <a:pt x="590" y="541"/>
                  </a:moveTo>
                  <a:cubicBezTo>
                    <a:pt x="593" y="543"/>
                    <a:pt x="596" y="541"/>
                    <a:pt x="599" y="540"/>
                  </a:cubicBezTo>
                  <a:cubicBezTo>
                    <a:pt x="599" y="540"/>
                    <a:pt x="599" y="541"/>
                    <a:pt x="599" y="542"/>
                  </a:cubicBezTo>
                  <a:cubicBezTo>
                    <a:pt x="606" y="546"/>
                    <a:pt x="617" y="530"/>
                    <a:pt x="623" y="535"/>
                  </a:cubicBezTo>
                  <a:cubicBezTo>
                    <a:pt x="620" y="535"/>
                    <a:pt x="618" y="538"/>
                    <a:pt x="617" y="541"/>
                  </a:cubicBezTo>
                  <a:cubicBezTo>
                    <a:pt x="620" y="540"/>
                    <a:pt x="622" y="539"/>
                    <a:pt x="624" y="542"/>
                  </a:cubicBezTo>
                  <a:cubicBezTo>
                    <a:pt x="626" y="545"/>
                    <a:pt x="628" y="543"/>
                    <a:pt x="630" y="545"/>
                  </a:cubicBezTo>
                  <a:cubicBezTo>
                    <a:pt x="631" y="545"/>
                    <a:pt x="643" y="541"/>
                    <a:pt x="644" y="541"/>
                  </a:cubicBezTo>
                  <a:cubicBezTo>
                    <a:pt x="643" y="545"/>
                    <a:pt x="647" y="544"/>
                    <a:pt x="649" y="545"/>
                  </a:cubicBezTo>
                  <a:cubicBezTo>
                    <a:pt x="650" y="545"/>
                    <a:pt x="651" y="548"/>
                    <a:pt x="653" y="550"/>
                  </a:cubicBezTo>
                  <a:cubicBezTo>
                    <a:pt x="650" y="549"/>
                    <a:pt x="647" y="548"/>
                    <a:pt x="646" y="551"/>
                  </a:cubicBezTo>
                  <a:cubicBezTo>
                    <a:pt x="642" y="547"/>
                    <a:pt x="634" y="549"/>
                    <a:pt x="632" y="554"/>
                  </a:cubicBezTo>
                  <a:cubicBezTo>
                    <a:pt x="631" y="553"/>
                    <a:pt x="631" y="553"/>
                    <a:pt x="631" y="553"/>
                  </a:cubicBezTo>
                  <a:cubicBezTo>
                    <a:pt x="631" y="552"/>
                    <a:pt x="632" y="552"/>
                    <a:pt x="632" y="551"/>
                  </a:cubicBezTo>
                  <a:cubicBezTo>
                    <a:pt x="631" y="552"/>
                    <a:pt x="630" y="552"/>
                    <a:pt x="629" y="553"/>
                  </a:cubicBezTo>
                  <a:cubicBezTo>
                    <a:pt x="629" y="552"/>
                    <a:pt x="629" y="551"/>
                    <a:pt x="629" y="551"/>
                  </a:cubicBezTo>
                  <a:cubicBezTo>
                    <a:pt x="626" y="553"/>
                    <a:pt x="622" y="561"/>
                    <a:pt x="621" y="564"/>
                  </a:cubicBezTo>
                  <a:cubicBezTo>
                    <a:pt x="624" y="565"/>
                    <a:pt x="625" y="559"/>
                    <a:pt x="628" y="557"/>
                  </a:cubicBezTo>
                  <a:cubicBezTo>
                    <a:pt x="628" y="560"/>
                    <a:pt x="626" y="565"/>
                    <a:pt x="625" y="568"/>
                  </a:cubicBezTo>
                  <a:cubicBezTo>
                    <a:pt x="624" y="572"/>
                    <a:pt x="622" y="576"/>
                    <a:pt x="622" y="580"/>
                  </a:cubicBezTo>
                  <a:cubicBezTo>
                    <a:pt x="622" y="587"/>
                    <a:pt x="626" y="604"/>
                    <a:pt x="632" y="590"/>
                  </a:cubicBezTo>
                  <a:cubicBezTo>
                    <a:pt x="636" y="584"/>
                    <a:pt x="634" y="579"/>
                    <a:pt x="633" y="572"/>
                  </a:cubicBezTo>
                  <a:cubicBezTo>
                    <a:pt x="632" y="564"/>
                    <a:pt x="637" y="563"/>
                    <a:pt x="640" y="558"/>
                  </a:cubicBezTo>
                  <a:cubicBezTo>
                    <a:pt x="639" y="560"/>
                    <a:pt x="640" y="561"/>
                    <a:pt x="639" y="562"/>
                  </a:cubicBezTo>
                  <a:cubicBezTo>
                    <a:pt x="642" y="560"/>
                    <a:pt x="641" y="556"/>
                    <a:pt x="645" y="556"/>
                  </a:cubicBezTo>
                  <a:cubicBezTo>
                    <a:pt x="641" y="551"/>
                    <a:pt x="649" y="552"/>
                    <a:pt x="651" y="554"/>
                  </a:cubicBezTo>
                  <a:cubicBezTo>
                    <a:pt x="653" y="557"/>
                    <a:pt x="657" y="556"/>
                    <a:pt x="658" y="560"/>
                  </a:cubicBezTo>
                  <a:cubicBezTo>
                    <a:pt x="657" y="560"/>
                    <a:pt x="657" y="560"/>
                    <a:pt x="656" y="560"/>
                  </a:cubicBezTo>
                  <a:cubicBezTo>
                    <a:pt x="658" y="562"/>
                    <a:pt x="658" y="566"/>
                    <a:pt x="656" y="568"/>
                  </a:cubicBezTo>
                  <a:cubicBezTo>
                    <a:pt x="655" y="568"/>
                    <a:pt x="652" y="572"/>
                    <a:pt x="652" y="573"/>
                  </a:cubicBezTo>
                  <a:cubicBezTo>
                    <a:pt x="653" y="576"/>
                    <a:pt x="659" y="570"/>
                    <a:pt x="660" y="570"/>
                  </a:cubicBezTo>
                  <a:cubicBezTo>
                    <a:pt x="664" y="571"/>
                    <a:pt x="664" y="579"/>
                    <a:pt x="664" y="581"/>
                  </a:cubicBezTo>
                  <a:cubicBezTo>
                    <a:pt x="666" y="579"/>
                    <a:pt x="668" y="577"/>
                    <a:pt x="670" y="575"/>
                  </a:cubicBezTo>
                  <a:cubicBezTo>
                    <a:pt x="671" y="574"/>
                    <a:pt x="670" y="571"/>
                    <a:pt x="670" y="569"/>
                  </a:cubicBezTo>
                  <a:cubicBezTo>
                    <a:pt x="671" y="565"/>
                    <a:pt x="675" y="561"/>
                    <a:pt x="670" y="558"/>
                  </a:cubicBezTo>
                  <a:cubicBezTo>
                    <a:pt x="674" y="556"/>
                    <a:pt x="672" y="561"/>
                    <a:pt x="675" y="561"/>
                  </a:cubicBezTo>
                  <a:cubicBezTo>
                    <a:pt x="675" y="562"/>
                    <a:pt x="675" y="562"/>
                    <a:pt x="674" y="563"/>
                  </a:cubicBezTo>
                  <a:cubicBezTo>
                    <a:pt x="675" y="564"/>
                    <a:pt x="675" y="563"/>
                    <a:pt x="676" y="564"/>
                  </a:cubicBezTo>
                  <a:cubicBezTo>
                    <a:pt x="677" y="563"/>
                    <a:pt x="681" y="565"/>
                    <a:pt x="683" y="565"/>
                  </a:cubicBezTo>
                  <a:cubicBezTo>
                    <a:pt x="683" y="564"/>
                    <a:pt x="682" y="561"/>
                    <a:pt x="686" y="563"/>
                  </a:cubicBezTo>
                  <a:cubicBezTo>
                    <a:pt x="682" y="559"/>
                    <a:pt x="682" y="551"/>
                    <a:pt x="676" y="550"/>
                  </a:cubicBezTo>
                  <a:cubicBezTo>
                    <a:pt x="671" y="549"/>
                    <a:pt x="665" y="549"/>
                    <a:pt x="660" y="548"/>
                  </a:cubicBezTo>
                  <a:cubicBezTo>
                    <a:pt x="658" y="547"/>
                    <a:pt x="647" y="544"/>
                    <a:pt x="648" y="543"/>
                  </a:cubicBezTo>
                  <a:cubicBezTo>
                    <a:pt x="649" y="541"/>
                    <a:pt x="648" y="540"/>
                    <a:pt x="647" y="539"/>
                  </a:cubicBezTo>
                  <a:cubicBezTo>
                    <a:pt x="646" y="538"/>
                    <a:pt x="648" y="537"/>
                    <a:pt x="647" y="536"/>
                  </a:cubicBezTo>
                  <a:cubicBezTo>
                    <a:pt x="646" y="532"/>
                    <a:pt x="643" y="534"/>
                    <a:pt x="645" y="528"/>
                  </a:cubicBezTo>
                  <a:cubicBezTo>
                    <a:pt x="637" y="530"/>
                    <a:pt x="637" y="526"/>
                    <a:pt x="634" y="520"/>
                  </a:cubicBezTo>
                  <a:cubicBezTo>
                    <a:pt x="631" y="517"/>
                    <a:pt x="629" y="521"/>
                    <a:pt x="627" y="520"/>
                  </a:cubicBezTo>
                  <a:cubicBezTo>
                    <a:pt x="624" y="519"/>
                    <a:pt x="622" y="517"/>
                    <a:pt x="619" y="517"/>
                  </a:cubicBezTo>
                  <a:cubicBezTo>
                    <a:pt x="622" y="520"/>
                    <a:pt x="619" y="521"/>
                    <a:pt x="617" y="523"/>
                  </a:cubicBezTo>
                  <a:cubicBezTo>
                    <a:pt x="618" y="522"/>
                    <a:pt x="618" y="521"/>
                    <a:pt x="618" y="519"/>
                  </a:cubicBezTo>
                  <a:cubicBezTo>
                    <a:pt x="616" y="520"/>
                    <a:pt x="616" y="523"/>
                    <a:pt x="614" y="524"/>
                  </a:cubicBezTo>
                  <a:cubicBezTo>
                    <a:pt x="614" y="523"/>
                    <a:pt x="614" y="522"/>
                    <a:pt x="615" y="521"/>
                  </a:cubicBezTo>
                  <a:cubicBezTo>
                    <a:pt x="611" y="522"/>
                    <a:pt x="612" y="526"/>
                    <a:pt x="610" y="527"/>
                  </a:cubicBezTo>
                  <a:cubicBezTo>
                    <a:pt x="606" y="529"/>
                    <a:pt x="603" y="530"/>
                    <a:pt x="599" y="532"/>
                  </a:cubicBezTo>
                  <a:cubicBezTo>
                    <a:pt x="596" y="535"/>
                    <a:pt x="593" y="538"/>
                    <a:pt x="590" y="541"/>
                  </a:cubicBezTo>
                  <a:close/>
                  <a:moveTo>
                    <a:pt x="392" y="300"/>
                  </a:moveTo>
                  <a:cubicBezTo>
                    <a:pt x="391" y="300"/>
                    <a:pt x="390" y="299"/>
                    <a:pt x="389" y="299"/>
                  </a:cubicBezTo>
                  <a:cubicBezTo>
                    <a:pt x="390" y="299"/>
                    <a:pt x="390" y="298"/>
                    <a:pt x="391" y="297"/>
                  </a:cubicBezTo>
                  <a:cubicBezTo>
                    <a:pt x="388" y="296"/>
                    <a:pt x="385" y="301"/>
                    <a:pt x="382" y="301"/>
                  </a:cubicBezTo>
                  <a:cubicBezTo>
                    <a:pt x="377" y="302"/>
                    <a:pt x="375" y="303"/>
                    <a:pt x="370" y="301"/>
                  </a:cubicBezTo>
                  <a:cubicBezTo>
                    <a:pt x="372" y="297"/>
                    <a:pt x="377" y="296"/>
                    <a:pt x="381" y="294"/>
                  </a:cubicBezTo>
                  <a:cubicBezTo>
                    <a:pt x="374" y="292"/>
                    <a:pt x="372" y="291"/>
                    <a:pt x="366" y="294"/>
                  </a:cubicBezTo>
                  <a:cubicBezTo>
                    <a:pt x="362" y="295"/>
                    <a:pt x="358" y="297"/>
                    <a:pt x="354" y="298"/>
                  </a:cubicBezTo>
                  <a:cubicBezTo>
                    <a:pt x="349" y="299"/>
                    <a:pt x="345" y="300"/>
                    <a:pt x="340" y="301"/>
                  </a:cubicBezTo>
                  <a:cubicBezTo>
                    <a:pt x="338" y="302"/>
                    <a:pt x="328" y="303"/>
                    <a:pt x="335" y="307"/>
                  </a:cubicBezTo>
                  <a:cubicBezTo>
                    <a:pt x="336" y="307"/>
                    <a:pt x="337" y="306"/>
                    <a:pt x="337" y="306"/>
                  </a:cubicBezTo>
                  <a:cubicBezTo>
                    <a:pt x="337" y="305"/>
                    <a:pt x="337" y="305"/>
                    <a:pt x="337" y="304"/>
                  </a:cubicBezTo>
                  <a:cubicBezTo>
                    <a:pt x="339" y="303"/>
                    <a:pt x="347" y="303"/>
                    <a:pt x="350" y="304"/>
                  </a:cubicBezTo>
                  <a:cubicBezTo>
                    <a:pt x="350" y="303"/>
                    <a:pt x="350" y="303"/>
                    <a:pt x="349" y="303"/>
                  </a:cubicBezTo>
                  <a:cubicBezTo>
                    <a:pt x="354" y="302"/>
                    <a:pt x="359" y="303"/>
                    <a:pt x="363" y="305"/>
                  </a:cubicBezTo>
                  <a:cubicBezTo>
                    <a:pt x="361" y="309"/>
                    <a:pt x="355" y="306"/>
                    <a:pt x="351" y="307"/>
                  </a:cubicBezTo>
                  <a:cubicBezTo>
                    <a:pt x="353" y="308"/>
                    <a:pt x="354" y="309"/>
                    <a:pt x="355" y="311"/>
                  </a:cubicBezTo>
                  <a:cubicBezTo>
                    <a:pt x="353" y="311"/>
                    <a:pt x="352" y="312"/>
                    <a:pt x="350" y="313"/>
                  </a:cubicBezTo>
                  <a:cubicBezTo>
                    <a:pt x="353" y="317"/>
                    <a:pt x="348" y="317"/>
                    <a:pt x="346" y="318"/>
                  </a:cubicBezTo>
                  <a:cubicBezTo>
                    <a:pt x="349" y="320"/>
                    <a:pt x="353" y="319"/>
                    <a:pt x="356" y="320"/>
                  </a:cubicBezTo>
                  <a:cubicBezTo>
                    <a:pt x="358" y="321"/>
                    <a:pt x="361" y="315"/>
                    <a:pt x="363" y="314"/>
                  </a:cubicBezTo>
                  <a:cubicBezTo>
                    <a:pt x="367" y="312"/>
                    <a:pt x="373" y="313"/>
                    <a:pt x="368" y="317"/>
                  </a:cubicBezTo>
                  <a:cubicBezTo>
                    <a:pt x="366" y="318"/>
                    <a:pt x="366" y="320"/>
                    <a:pt x="365" y="320"/>
                  </a:cubicBezTo>
                  <a:cubicBezTo>
                    <a:pt x="364" y="321"/>
                    <a:pt x="362" y="321"/>
                    <a:pt x="361" y="322"/>
                  </a:cubicBezTo>
                  <a:cubicBezTo>
                    <a:pt x="366" y="326"/>
                    <a:pt x="371" y="314"/>
                    <a:pt x="377" y="316"/>
                  </a:cubicBezTo>
                  <a:cubicBezTo>
                    <a:pt x="376" y="314"/>
                    <a:pt x="375" y="312"/>
                    <a:pt x="373" y="312"/>
                  </a:cubicBezTo>
                  <a:cubicBezTo>
                    <a:pt x="378" y="307"/>
                    <a:pt x="387" y="314"/>
                    <a:pt x="390" y="309"/>
                  </a:cubicBezTo>
                  <a:cubicBezTo>
                    <a:pt x="389" y="309"/>
                    <a:pt x="388" y="309"/>
                    <a:pt x="387" y="309"/>
                  </a:cubicBezTo>
                  <a:cubicBezTo>
                    <a:pt x="387" y="305"/>
                    <a:pt x="389" y="307"/>
                    <a:pt x="390" y="305"/>
                  </a:cubicBezTo>
                  <a:cubicBezTo>
                    <a:pt x="391" y="304"/>
                    <a:pt x="391" y="302"/>
                    <a:pt x="392" y="300"/>
                  </a:cubicBezTo>
                  <a:close/>
                  <a:moveTo>
                    <a:pt x="459" y="350"/>
                  </a:moveTo>
                  <a:cubicBezTo>
                    <a:pt x="453" y="348"/>
                    <a:pt x="445" y="347"/>
                    <a:pt x="440" y="351"/>
                  </a:cubicBezTo>
                  <a:cubicBezTo>
                    <a:pt x="438" y="352"/>
                    <a:pt x="437" y="355"/>
                    <a:pt x="436" y="356"/>
                  </a:cubicBezTo>
                  <a:cubicBezTo>
                    <a:pt x="433" y="359"/>
                    <a:pt x="432" y="360"/>
                    <a:pt x="428" y="360"/>
                  </a:cubicBezTo>
                  <a:cubicBezTo>
                    <a:pt x="425" y="361"/>
                    <a:pt x="419" y="360"/>
                    <a:pt x="418" y="356"/>
                  </a:cubicBezTo>
                  <a:cubicBezTo>
                    <a:pt x="417" y="355"/>
                    <a:pt x="411" y="356"/>
                    <a:pt x="410" y="353"/>
                  </a:cubicBezTo>
                  <a:cubicBezTo>
                    <a:pt x="409" y="353"/>
                    <a:pt x="404" y="350"/>
                    <a:pt x="403" y="351"/>
                  </a:cubicBezTo>
                  <a:cubicBezTo>
                    <a:pt x="402" y="352"/>
                    <a:pt x="409" y="355"/>
                    <a:pt x="410" y="355"/>
                  </a:cubicBezTo>
                  <a:cubicBezTo>
                    <a:pt x="408" y="359"/>
                    <a:pt x="418" y="363"/>
                    <a:pt x="412" y="364"/>
                  </a:cubicBezTo>
                  <a:cubicBezTo>
                    <a:pt x="410" y="365"/>
                    <a:pt x="408" y="363"/>
                    <a:pt x="407" y="365"/>
                  </a:cubicBezTo>
                  <a:cubicBezTo>
                    <a:pt x="405" y="367"/>
                    <a:pt x="406" y="368"/>
                    <a:pt x="404" y="369"/>
                  </a:cubicBezTo>
                  <a:cubicBezTo>
                    <a:pt x="404" y="369"/>
                    <a:pt x="404" y="370"/>
                    <a:pt x="405" y="370"/>
                  </a:cubicBezTo>
                  <a:cubicBezTo>
                    <a:pt x="403" y="372"/>
                    <a:pt x="400" y="370"/>
                    <a:pt x="398" y="370"/>
                  </a:cubicBezTo>
                  <a:cubicBezTo>
                    <a:pt x="398" y="370"/>
                    <a:pt x="398" y="371"/>
                    <a:pt x="398" y="371"/>
                  </a:cubicBezTo>
                  <a:cubicBezTo>
                    <a:pt x="396" y="371"/>
                    <a:pt x="394" y="370"/>
                    <a:pt x="391" y="370"/>
                  </a:cubicBezTo>
                  <a:cubicBezTo>
                    <a:pt x="394" y="374"/>
                    <a:pt x="403" y="375"/>
                    <a:pt x="408" y="376"/>
                  </a:cubicBezTo>
                  <a:cubicBezTo>
                    <a:pt x="411" y="377"/>
                    <a:pt x="423" y="375"/>
                    <a:pt x="421" y="371"/>
                  </a:cubicBezTo>
                  <a:cubicBezTo>
                    <a:pt x="425" y="367"/>
                    <a:pt x="428" y="369"/>
                    <a:pt x="432" y="367"/>
                  </a:cubicBezTo>
                  <a:cubicBezTo>
                    <a:pt x="434" y="365"/>
                    <a:pt x="437" y="362"/>
                    <a:pt x="439" y="360"/>
                  </a:cubicBezTo>
                  <a:cubicBezTo>
                    <a:pt x="438" y="360"/>
                    <a:pt x="438" y="360"/>
                    <a:pt x="437" y="360"/>
                  </a:cubicBezTo>
                  <a:cubicBezTo>
                    <a:pt x="440" y="358"/>
                    <a:pt x="441" y="356"/>
                    <a:pt x="445" y="356"/>
                  </a:cubicBezTo>
                  <a:cubicBezTo>
                    <a:pt x="447" y="355"/>
                    <a:pt x="449" y="356"/>
                    <a:pt x="451" y="353"/>
                  </a:cubicBezTo>
                  <a:cubicBezTo>
                    <a:pt x="449" y="354"/>
                    <a:pt x="449" y="354"/>
                    <a:pt x="447" y="354"/>
                  </a:cubicBezTo>
                  <a:cubicBezTo>
                    <a:pt x="449" y="353"/>
                    <a:pt x="451" y="353"/>
                    <a:pt x="453" y="352"/>
                  </a:cubicBezTo>
                  <a:cubicBezTo>
                    <a:pt x="451" y="352"/>
                    <a:pt x="449" y="352"/>
                    <a:pt x="448" y="351"/>
                  </a:cubicBezTo>
                  <a:cubicBezTo>
                    <a:pt x="449" y="351"/>
                    <a:pt x="450" y="351"/>
                    <a:pt x="452" y="351"/>
                  </a:cubicBezTo>
                  <a:cubicBezTo>
                    <a:pt x="447" y="349"/>
                    <a:pt x="442" y="353"/>
                    <a:pt x="437" y="356"/>
                  </a:cubicBezTo>
                  <a:cubicBezTo>
                    <a:pt x="439" y="350"/>
                    <a:pt x="455" y="346"/>
                    <a:pt x="456" y="353"/>
                  </a:cubicBezTo>
                  <a:cubicBezTo>
                    <a:pt x="457" y="353"/>
                    <a:pt x="458" y="351"/>
                    <a:pt x="459" y="350"/>
                  </a:cubicBezTo>
                  <a:close/>
                  <a:moveTo>
                    <a:pt x="545" y="485"/>
                  </a:moveTo>
                  <a:cubicBezTo>
                    <a:pt x="546" y="482"/>
                    <a:pt x="545" y="483"/>
                    <a:pt x="547" y="482"/>
                  </a:cubicBezTo>
                  <a:cubicBezTo>
                    <a:pt x="547" y="483"/>
                    <a:pt x="547" y="484"/>
                    <a:pt x="547" y="484"/>
                  </a:cubicBezTo>
                  <a:cubicBezTo>
                    <a:pt x="547" y="484"/>
                    <a:pt x="547" y="484"/>
                    <a:pt x="548" y="483"/>
                  </a:cubicBezTo>
                  <a:cubicBezTo>
                    <a:pt x="550" y="484"/>
                    <a:pt x="549" y="487"/>
                    <a:pt x="549" y="490"/>
                  </a:cubicBezTo>
                  <a:cubicBezTo>
                    <a:pt x="550" y="488"/>
                    <a:pt x="551" y="487"/>
                    <a:pt x="553" y="487"/>
                  </a:cubicBezTo>
                  <a:cubicBezTo>
                    <a:pt x="554" y="488"/>
                    <a:pt x="552" y="491"/>
                    <a:pt x="551" y="493"/>
                  </a:cubicBezTo>
                  <a:cubicBezTo>
                    <a:pt x="553" y="492"/>
                    <a:pt x="553" y="492"/>
                    <a:pt x="554" y="491"/>
                  </a:cubicBezTo>
                  <a:cubicBezTo>
                    <a:pt x="551" y="493"/>
                    <a:pt x="551" y="497"/>
                    <a:pt x="552" y="501"/>
                  </a:cubicBezTo>
                  <a:cubicBezTo>
                    <a:pt x="553" y="504"/>
                    <a:pt x="555" y="500"/>
                    <a:pt x="555" y="498"/>
                  </a:cubicBezTo>
                  <a:cubicBezTo>
                    <a:pt x="555" y="499"/>
                    <a:pt x="556" y="499"/>
                    <a:pt x="557" y="499"/>
                  </a:cubicBezTo>
                  <a:cubicBezTo>
                    <a:pt x="555" y="496"/>
                    <a:pt x="558" y="493"/>
                    <a:pt x="556" y="491"/>
                  </a:cubicBezTo>
                  <a:cubicBezTo>
                    <a:pt x="554" y="489"/>
                    <a:pt x="552" y="484"/>
                    <a:pt x="551" y="482"/>
                  </a:cubicBezTo>
                  <a:cubicBezTo>
                    <a:pt x="550" y="478"/>
                    <a:pt x="542" y="461"/>
                    <a:pt x="546" y="459"/>
                  </a:cubicBezTo>
                  <a:cubicBezTo>
                    <a:pt x="545" y="459"/>
                    <a:pt x="545" y="459"/>
                    <a:pt x="545" y="459"/>
                  </a:cubicBezTo>
                  <a:cubicBezTo>
                    <a:pt x="544" y="460"/>
                    <a:pt x="543" y="460"/>
                    <a:pt x="542" y="460"/>
                  </a:cubicBezTo>
                  <a:cubicBezTo>
                    <a:pt x="542" y="458"/>
                    <a:pt x="543" y="457"/>
                    <a:pt x="545" y="457"/>
                  </a:cubicBezTo>
                  <a:cubicBezTo>
                    <a:pt x="545" y="456"/>
                    <a:pt x="544" y="455"/>
                    <a:pt x="543" y="455"/>
                  </a:cubicBezTo>
                  <a:cubicBezTo>
                    <a:pt x="541" y="460"/>
                    <a:pt x="541" y="461"/>
                    <a:pt x="544" y="464"/>
                  </a:cubicBezTo>
                  <a:cubicBezTo>
                    <a:pt x="542" y="462"/>
                    <a:pt x="536" y="460"/>
                    <a:pt x="535" y="464"/>
                  </a:cubicBezTo>
                  <a:cubicBezTo>
                    <a:pt x="533" y="472"/>
                    <a:pt x="534" y="470"/>
                    <a:pt x="540" y="472"/>
                  </a:cubicBezTo>
                  <a:cubicBezTo>
                    <a:pt x="534" y="473"/>
                    <a:pt x="541" y="480"/>
                    <a:pt x="543" y="484"/>
                  </a:cubicBezTo>
                  <a:cubicBezTo>
                    <a:pt x="544" y="484"/>
                    <a:pt x="544" y="484"/>
                    <a:pt x="545" y="485"/>
                  </a:cubicBezTo>
                  <a:close/>
                  <a:moveTo>
                    <a:pt x="18" y="383"/>
                  </a:moveTo>
                  <a:cubicBezTo>
                    <a:pt x="13" y="381"/>
                    <a:pt x="10" y="385"/>
                    <a:pt x="5" y="384"/>
                  </a:cubicBezTo>
                  <a:cubicBezTo>
                    <a:pt x="7" y="388"/>
                    <a:pt x="11" y="388"/>
                    <a:pt x="14" y="390"/>
                  </a:cubicBezTo>
                  <a:cubicBezTo>
                    <a:pt x="15" y="388"/>
                    <a:pt x="17" y="388"/>
                    <a:pt x="19" y="388"/>
                  </a:cubicBezTo>
                  <a:cubicBezTo>
                    <a:pt x="19" y="388"/>
                    <a:pt x="19" y="387"/>
                    <a:pt x="19" y="387"/>
                  </a:cubicBezTo>
                  <a:cubicBezTo>
                    <a:pt x="19" y="385"/>
                    <a:pt x="17" y="385"/>
                    <a:pt x="18" y="383"/>
                  </a:cubicBezTo>
                  <a:close/>
                  <a:moveTo>
                    <a:pt x="332" y="216"/>
                  </a:moveTo>
                  <a:cubicBezTo>
                    <a:pt x="337" y="219"/>
                    <a:pt x="341" y="220"/>
                    <a:pt x="344" y="225"/>
                  </a:cubicBezTo>
                  <a:cubicBezTo>
                    <a:pt x="350" y="231"/>
                    <a:pt x="349" y="231"/>
                    <a:pt x="357" y="227"/>
                  </a:cubicBezTo>
                  <a:cubicBezTo>
                    <a:pt x="358" y="226"/>
                    <a:pt x="359" y="226"/>
                    <a:pt x="360" y="225"/>
                  </a:cubicBezTo>
                  <a:cubicBezTo>
                    <a:pt x="361" y="224"/>
                    <a:pt x="361" y="227"/>
                    <a:pt x="362" y="226"/>
                  </a:cubicBezTo>
                  <a:cubicBezTo>
                    <a:pt x="364" y="226"/>
                    <a:pt x="367" y="224"/>
                    <a:pt x="369" y="223"/>
                  </a:cubicBezTo>
                  <a:cubicBezTo>
                    <a:pt x="371" y="213"/>
                    <a:pt x="371" y="213"/>
                    <a:pt x="371" y="213"/>
                  </a:cubicBezTo>
                  <a:cubicBezTo>
                    <a:pt x="374" y="215"/>
                    <a:pt x="378" y="212"/>
                    <a:pt x="379" y="208"/>
                  </a:cubicBezTo>
                  <a:cubicBezTo>
                    <a:pt x="380" y="205"/>
                    <a:pt x="381" y="205"/>
                    <a:pt x="384" y="204"/>
                  </a:cubicBezTo>
                  <a:cubicBezTo>
                    <a:pt x="391" y="201"/>
                    <a:pt x="400" y="199"/>
                    <a:pt x="406" y="195"/>
                  </a:cubicBezTo>
                  <a:cubicBezTo>
                    <a:pt x="409" y="192"/>
                    <a:pt x="409" y="190"/>
                    <a:pt x="405" y="187"/>
                  </a:cubicBezTo>
                  <a:cubicBezTo>
                    <a:pt x="402" y="185"/>
                    <a:pt x="400" y="183"/>
                    <a:pt x="397" y="182"/>
                  </a:cubicBezTo>
                  <a:cubicBezTo>
                    <a:pt x="391" y="179"/>
                    <a:pt x="384" y="177"/>
                    <a:pt x="379" y="183"/>
                  </a:cubicBezTo>
                  <a:cubicBezTo>
                    <a:pt x="379" y="182"/>
                    <a:pt x="379" y="181"/>
                    <a:pt x="379" y="180"/>
                  </a:cubicBezTo>
                  <a:cubicBezTo>
                    <a:pt x="372" y="182"/>
                    <a:pt x="366" y="174"/>
                    <a:pt x="360" y="174"/>
                  </a:cubicBezTo>
                  <a:cubicBezTo>
                    <a:pt x="352" y="176"/>
                    <a:pt x="344" y="177"/>
                    <a:pt x="336" y="178"/>
                  </a:cubicBezTo>
                  <a:cubicBezTo>
                    <a:pt x="338" y="180"/>
                    <a:pt x="343" y="188"/>
                    <a:pt x="342" y="189"/>
                  </a:cubicBezTo>
                  <a:cubicBezTo>
                    <a:pt x="340" y="192"/>
                    <a:pt x="333" y="198"/>
                    <a:pt x="337" y="201"/>
                  </a:cubicBezTo>
                  <a:cubicBezTo>
                    <a:pt x="330" y="202"/>
                    <a:pt x="335" y="204"/>
                    <a:pt x="333" y="207"/>
                  </a:cubicBezTo>
                  <a:cubicBezTo>
                    <a:pt x="331" y="210"/>
                    <a:pt x="327" y="213"/>
                    <a:pt x="328" y="217"/>
                  </a:cubicBezTo>
                  <a:cubicBezTo>
                    <a:pt x="329" y="217"/>
                    <a:pt x="331" y="217"/>
                    <a:pt x="332" y="216"/>
                  </a:cubicBezTo>
                  <a:close/>
                  <a:moveTo>
                    <a:pt x="362" y="152"/>
                  </a:moveTo>
                  <a:cubicBezTo>
                    <a:pt x="366" y="152"/>
                    <a:pt x="364" y="149"/>
                    <a:pt x="365" y="148"/>
                  </a:cubicBezTo>
                  <a:cubicBezTo>
                    <a:pt x="367" y="146"/>
                    <a:pt x="370" y="149"/>
                    <a:pt x="370" y="153"/>
                  </a:cubicBezTo>
                  <a:cubicBezTo>
                    <a:pt x="372" y="152"/>
                    <a:pt x="375" y="152"/>
                    <a:pt x="376" y="150"/>
                  </a:cubicBezTo>
                  <a:cubicBezTo>
                    <a:pt x="378" y="148"/>
                    <a:pt x="374" y="145"/>
                    <a:pt x="376" y="143"/>
                  </a:cubicBezTo>
                  <a:cubicBezTo>
                    <a:pt x="378" y="143"/>
                    <a:pt x="379" y="149"/>
                    <a:pt x="382" y="145"/>
                  </a:cubicBezTo>
                  <a:cubicBezTo>
                    <a:pt x="384" y="143"/>
                    <a:pt x="383" y="141"/>
                    <a:pt x="381" y="141"/>
                  </a:cubicBezTo>
                  <a:cubicBezTo>
                    <a:pt x="383" y="139"/>
                    <a:pt x="386" y="141"/>
                    <a:pt x="386" y="137"/>
                  </a:cubicBezTo>
                  <a:cubicBezTo>
                    <a:pt x="386" y="135"/>
                    <a:pt x="389" y="135"/>
                    <a:pt x="390" y="136"/>
                  </a:cubicBezTo>
                  <a:cubicBezTo>
                    <a:pt x="385" y="140"/>
                    <a:pt x="390" y="146"/>
                    <a:pt x="395" y="144"/>
                  </a:cubicBezTo>
                  <a:cubicBezTo>
                    <a:pt x="399" y="143"/>
                    <a:pt x="408" y="137"/>
                    <a:pt x="402" y="133"/>
                  </a:cubicBezTo>
                  <a:cubicBezTo>
                    <a:pt x="402" y="133"/>
                    <a:pt x="404" y="133"/>
                    <a:pt x="406" y="133"/>
                  </a:cubicBezTo>
                  <a:cubicBezTo>
                    <a:pt x="397" y="131"/>
                    <a:pt x="405" y="127"/>
                    <a:pt x="408" y="126"/>
                  </a:cubicBezTo>
                  <a:cubicBezTo>
                    <a:pt x="403" y="123"/>
                    <a:pt x="401" y="121"/>
                    <a:pt x="395" y="123"/>
                  </a:cubicBezTo>
                  <a:cubicBezTo>
                    <a:pt x="396" y="124"/>
                    <a:pt x="397" y="124"/>
                    <a:pt x="398" y="125"/>
                  </a:cubicBezTo>
                  <a:cubicBezTo>
                    <a:pt x="395" y="127"/>
                    <a:pt x="393" y="126"/>
                    <a:pt x="390" y="125"/>
                  </a:cubicBezTo>
                  <a:cubicBezTo>
                    <a:pt x="388" y="124"/>
                    <a:pt x="385" y="125"/>
                    <a:pt x="383" y="125"/>
                  </a:cubicBezTo>
                  <a:cubicBezTo>
                    <a:pt x="378" y="126"/>
                    <a:pt x="376" y="128"/>
                    <a:pt x="372" y="132"/>
                  </a:cubicBezTo>
                  <a:cubicBezTo>
                    <a:pt x="369" y="134"/>
                    <a:pt x="363" y="141"/>
                    <a:pt x="359" y="142"/>
                  </a:cubicBezTo>
                  <a:cubicBezTo>
                    <a:pt x="353" y="143"/>
                    <a:pt x="349" y="144"/>
                    <a:pt x="354" y="151"/>
                  </a:cubicBezTo>
                  <a:cubicBezTo>
                    <a:pt x="357" y="151"/>
                    <a:pt x="359" y="151"/>
                    <a:pt x="362" y="152"/>
                  </a:cubicBezTo>
                  <a:close/>
                  <a:moveTo>
                    <a:pt x="422" y="117"/>
                  </a:moveTo>
                  <a:cubicBezTo>
                    <a:pt x="417" y="112"/>
                    <a:pt x="417" y="112"/>
                    <a:pt x="411" y="114"/>
                  </a:cubicBezTo>
                  <a:cubicBezTo>
                    <a:pt x="413" y="116"/>
                    <a:pt x="415" y="117"/>
                    <a:pt x="418" y="119"/>
                  </a:cubicBezTo>
                  <a:cubicBezTo>
                    <a:pt x="419" y="118"/>
                    <a:pt x="421" y="118"/>
                    <a:pt x="422" y="117"/>
                  </a:cubicBezTo>
                  <a:close/>
                  <a:moveTo>
                    <a:pt x="115" y="411"/>
                  </a:moveTo>
                  <a:cubicBezTo>
                    <a:pt x="118" y="413"/>
                    <a:pt x="121" y="410"/>
                    <a:pt x="122" y="409"/>
                  </a:cubicBezTo>
                  <a:cubicBezTo>
                    <a:pt x="123" y="409"/>
                    <a:pt x="123" y="409"/>
                    <a:pt x="124" y="410"/>
                  </a:cubicBezTo>
                  <a:cubicBezTo>
                    <a:pt x="124" y="409"/>
                    <a:pt x="124" y="409"/>
                    <a:pt x="125" y="408"/>
                  </a:cubicBezTo>
                  <a:cubicBezTo>
                    <a:pt x="123" y="407"/>
                    <a:pt x="121" y="407"/>
                    <a:pt x="120" y="406"/>
                  </a:cubicBezTo>
                  <a:cubicBezTo>
                    <a:pt x="118" y="407"/>
                    <a:pt x="116" y="409"/>
                    <a:pt x="115" y="411"/>
                  </a:cubicBezTo>
                  <a:close/>
                  <a:moveTo>
                    <a:pt x="282" y="461"/>
                  </a:moveTo>
                  <a:cubicBezTo>
                    <a:pt x="282" y="457"/>
                    <a:pt x="271" y="458"/>
                    <a:pt x="271" y="459"/>
                  </a:cubicBezTo>
                  <a:cubicBezTo>
                    <a:pt x="271" y="465"/>
                    <a:pt x="283" y="486"/>
                    <a:pt x="287" y="481"/>
                  </a:cubicBezTo>
                  <a:cubicBezTo>
                    <a:pt x="286" y="480"/>
                    <a:pt x="285" y="479"/>
                    <a:pt x="283" y="477"/>
                  </a:cubicBezTo>
                  <a:cubicBezTo>
                    <a:pt x="282" y="472"/>
                    <a:pt x="281" y="467"/>
                    <a:pt x="282" y="461"/>
                  </a:cubicBezTo>
                  <a:close/>
                  <a:moveTo>
                    <a:pt x="110" y="417"/>
                  </a:moveTo>
                  <a:cubicBezTo>
                    <a:pt x="103" y="413"/>
                    <a:pt x="102" y="428"/>
                    <a:pt x="109" y="427"/>
                  </a:cubicBezTo>
                  <a:cubicBezTo>
                    <a:pt x="111" y="427"/>
                    <a:pt x="113" y="423"/>
                    <a:pt x="115" y="423"/>
                  </a:cubicBezTo>
                  <a:cubicBezTo>
                    <a:pt x="118" y="423"/>
                    <a:pt x="120" y="421"/>
                    <a:pt x="119" y="418"/>
                  </a:cubicBezTo>
                  <a:cubicBezTo>
                    <a:pt x="121" y="419"/>
                    <a:pt x="123" y="419"/>
                    <a:pt x="123" y="417"/>
                  </a:cubicBezTo>
                  <a:cubicBezTo>
                    <a:pt x="123" y="417"/>
                    <a:pt x="122" y="416"/>
                    <a:pt x="121" y="416"/>
                  </a:cubicBezTo>
                  <a:cubicBezTo>
                    <a:pt x="123" y="412"/>
                    <a:pt x="109" y="411"/>
                    <a:pt x="110" y="417"/>
                  </a:cubicBezTo>
                  <a:close/>
                  <a:moveTo>
                    <a:pt x="343" y="516"/>
                  </a:moveTo>
                  <a:cubicBezTo>
                    <a:pt x="342" y="514"/>
                    <a:pt x="339" y="514"/>
                    <a:pt x="338" y="513"/>
                  </a:cubicBezTo>
                  <a:cubicBezTo>
                    <a:pt x="335" y="512"/>
                    <a:pt x="335" y="511"/>
                    <a:pt x="333" y="508"/>
                  </a:cubicBezTo>
                  <a:cubicBezTo>
                    <a:pt x="329" y="501"/>
                    <a:pt x="328" y="503"/>
                    <a:pt x="321" y="500"/>
                  </a:cubicBezTo>
                  <a:cubicBezTo>
                    <a:pt x="315" y="498"/>
                    <a:pt x="313" y="496"/>
                    <a:pt x="307" y="497"/>
                  </a:cubicBezTo>
                  <a:cubicBezTo>
                    <a:pt x="317" y="509"/>
                    <a:pt x="327" y="516"/>
                    <a:pt x="340" y="523"/>
                  </a:cubicBezTo>
                  <a:cubicBezTo>
                    <a:pt x="348" y="526"/>
                    <a:pt x="347" y="523"/>
                    <a:pt x="343" y="516"/>
                  </a:cubicBezTo>
                  <a:close/>
                  <a:moveTo>
                    <a:pt x="1691" y="1085"/>
                  </a:moveTo>
                  <a:cubicBezTo>
                    <a:pt x="1689" y="1083"/>
                    <a:pt x="1683" y="1073"/>
                    <a:pt x="1682" y="1082"/>
                  </a:cubicBezTo>
                  <a:cubicBezTo>
                    <a:pt x="1682" y="1090"/>
                    <a:pt x="1680" y="1090"/>
                    <a:pt x="1675" y="1095"/>
                  </a:cubicBezTo>
                  <a:cubicBezTo>
                    <a:pt x="1671" y="1100"/>
                    <a:pt x="1669" y="1104"/>
                    <a:pt x="1664" y="1106"/>
                  </a:cubicBezTo>
                  <a:cubicBezTo>
                    <a:pt x="1659" y="1109"/>
                    <a:pt x="1655" y="1111"/>
                    <a:pt x="1649" y="1112"/>
                  </a:cubicBezTo>
                  <a:cubicBezTo>
                    <a:pt x="1647" y="1113"/>
                    <a:pt x="1644" y="1123"/>
                    <a:pt x="1645" y="1125"/>
                  </a:cubicBezTo>
                  <a:cubicBezTo>
                    <a:pt x="1646" y="1130"/>
                    <a:pt x="1649" y="1138"/>
                    <a:pt x="1649" y="1143"/>
                  </a:cubicBezTo>
                  <a:cubicBezTo>
                    <a:pt x="1648" y="1148"/>
                    <a:pt x="1642" y="1153"/>
                    <a:pt x="1641" y="1158"/>
                  </a:cubicBezTo>
                  <a:cubicBezTo>
                    <a:pt x="1639" y="1164"/>
                    <a:pt x="1640" y="1169"/>
                    <a:pt x="1642" y="1175"/>
                  </a:cubicBezTo>
                  <a:cubicBezTo>
                    <a:pt x="1643" y="1180"/>
                    <a:pt x="1644" y="1186"/>
                    <a:pt x="1645" y="1191"/>
                  </a:cubicBezTo>
                  <a:cubicBezTo>
                    <a:pt x="1645" y="1193"/>
                    <a:pt x="1654" y="1197"/>
                    <a:pt x="1656" y="1196"/>
                  </a:cubicBezTo>
                  <a:cubicBezTo>
                    <a:pt x="1658" y="1195"/>
                    <a:pt x="1668" y="1192"/>
                    <a:pt x="1668" y="1192"/>
                  </a:cubicBezTo>
                  <a:cubicBezTo>
                    <a:pt x="1669" y="1188"/>
                    <a:pt x="1670" y="1183"/>
                    <a:pt x="1672" y="1179"/>
                  </a:cubicBezTo>
                  <a:cubicBezTo>
                    <a:pt x="1676" y="1164"/>
                    <a:pt x="1681" y="1148"/>
                    <a:pt x="1686" y="1133"/>
                  </a:cubicBezTo>
                  <a:cubicBezTo>
                    <a:pt x="1689" y="1122"/>
                    <a:pt x="1689" y="1117"/>
                    <a:pt x="1689" y="1106"/>
                  </a:cubicBezTo>
                  <a:cubicBezTo>
                    <a:pt x="1690" y="1108"/>
                    <a:pt x="1691" y="1109"/>
                    <a:pt x="1693" y="1110"/>
                  </a:cubicBezTo>
                  <a:cubicBezTo>
                    <a:pt x="1696" y="1102"/>
                    <a:pt x="1693" y="1095"/>
                    <a:pt x="1691" y="1086"/>
                  </a:cubicBezTo>
                  <a:lnTo>
                    <a:pt x="1691" y="1085"/>
                  </a:lnTo>
                  <a:close/>
                  <a:moveTo>
                    <a:pt x="2234" y="832"/>
                  </a:moveTo>
                  <a:cubicBezTo>
                    <a:pt x="2232" y="835"/>
                    <a:pt x="2234" y="840"/>
                    <a:pt x="2235" y="844"/>
                  </a:cubicBezTo>
                  <a:cubicBezTo>
                    <a:pt x="2235" y="847"/>
                    <a:pt x="2239" y="847"/>
                    <a:pt x="2241" y="848"/>
                  </a:cubicBezTo>
                  <a:cubicBezTo>
                    <a:pt x="2237" y="851"/>
                    <a:pt x="2240" y="855"/>
                    <a:pt x="2244" y="856"/>
                  </a:cubicBezTo>
                  <a:cubicBezTo>
                    <a:pt x="2247" y="856"/>
                    <a:pt x="2246" y="853"/>
                    <a:pt x="2250" y="856"/>
                  </a:cubicBezTo>
                  <a:cubicBezTo>
                    <a:pt x="2252" y="857"/>
                    <a:pt x="2253" y="859"/>
                    <a:pt x="2254" y="860"/>
                  </a:cubicBezTo>
                  <a:cubicBezTo>
                    <a:pt x="2255" y="858"/>
                    <a:pt x="2255" y="856"/>
                    <a:pt x="2255" y="854"/>
                  </a:cubicBezTo>
                  <a:cubicBezTo>
                    <a:pt x="2259" y="856"/>
                    <a:pt x="2260" y="855"/>
                    <a:pt x="2260" y="860"/>
                  </a:cubicBezTo>
                  <a:cubicBezTo>
                    <a:pt x="2260" y="862"/>
                    <a:pt x="2265" y="864"/>
                    <a:pt x="2267" y="865"/>
                  </a:cubicBezTo>
                  <a:cubicBezTo>
                    <a:pt x="2269" y="859"/>
                    <a:pt x="2264" y="861"/>
                    <a:pt x="2264" y="856"/>
                  </a:cubicBezTo>
                  <a:cubicBezTo>
                    <a:pt x="2268" y="858"/>
                    <a:pt x="2270" y="856"/>
                    <a:pt x="2267" y="853"/>
                  </a:cubicBezTo>
                  <a:cubicBezTo>
                    <a:pt x="2265" y="851"/>
                    <a:pt x="2265" y="854"/>
                    <a:pt x="2264" y="854"/>
                  </a:cubicBezTo>
                  <a:cubicBezTo>
                    <a:pt x="2262" y="854"/>
                    <a:pt x="2261" y="852"/>
                    <a:pt x="2259" y="851"/>
                  </a:cubicBezTo>
                  <a:cubicBezTo>
                    <a:pt x="2258" y="850"/>
                    <a:pt x="2257" y="850"/>
                    <a:pt x="2255" y="850"/>
                  </a:cubicBezTo>
                  <a:cubicBezTo>
                    <a:pt x="2253" y="849"/>
                    <a:pt x="2252" y="852"/>
                    <a:pt x="2251" y="852"/>
                  </a:cubicBezTo>
                  <a:cubicBezTo>
                    <a:pt x="2247" y="852"/>
                    <a:pt x="2249" y="848"/>
                    <a:pt x="2247" y="845"/>
                  </a:cubicBezTo>
                  <a:cubicBezTo>
                    <a:pt x="2244" y="839"/>
                    <a:pt x="2248" y="841"/>
                    <a:pt x="2248" y="836"/>
                  </a:cubicBezTo>
                  <a:cubicBezTo>
                    <a:pt x="2248" y="834"/>
                    <a:pt x="2250" y="836"/>
                    <a:pt x="2251" y="835"/>
                  </a:cubicBezTo>
                  <a:cubicBezTo>
                    <a:pt x="2252" y="834"/>
                    <a:pt x="2252" y="832"/>
                    <a:pt x="2253" y="830"/>
                  </a:cubicBezTo>
                  <a:cubicBezTo>
                    <a:pt x="2254" y="824"/>
                    <a:pt x="2252" y="827"/>
                    <a:pt x="2251" y="821"/>
                  </a:cubicBezTo>
                  <a:cubicBezTo>
                    <a:pt x="2251" y="818"/>
                    <a:pt x="2254" y="817"/>
                    <a:pt x="2252" y="813"/>
                  </a:cubicBezTo>
                  <a:cubicBezTo>
                    <a:pt x="2246" y="816"/>
                    <a:pt x="2249" y="813"/>
                    <a:pt x="2244" y="812"/>
                  </a:cubicBezTo>
                  <a:cubicBezTo>
                    <a:pt x="2242" y="812"/>
                    <a:pt x="2239" y="813"/>
                    <a:pt x="2238" y="815"/>
                  </a:cubicBezTo>
                  <a:cubicBezTo>
                    <a:pt x="2238" y="819"/>
                    <a:pt x="2237" y="824"/>
                    <a:pt x="2236" y="829"/>
                  </a:cubicBezTo>
                  <a:cubicBezTo>
                    <a:pt x="2236" y="831"/>
                    <a:pt x="2238" y="832"/>
                    <a:pt x="2237" y="835"/>
                  </a:cubicBezTo>
                  <a:cubicBezTo>
                    <a:pt x="2236" y="834"/>
                    <a:pt x="2235" y="833"/>
                    <a:pt x="2234" y="832"/>
                  </a:cubicBezTo>
                  <a:close/>
                  <a:moveTo>
                    <a:pt x="2247" y="766"/>
                  </a:moveTo>
                  <a:cubicBezTo>
                    <a:pt x="2248" y="761"/>
                    <a:pt x="2253" y="750"/>
                    <a:pt x="2245" y="754"/>
                  </a:cubicBezTo>
                  <a:cubicBezTo>
                    <a:pt x="2240" y="756"/>
                    <a:pt x="2236" y="762"/>
                    <a:pt x="2235" y="768"/>
                  </a:cubicBezTo>
                  <a:cubicBezTo>
                    <a:pt x="2234" y="774"/>
                    <a:pt x="2238" y="778"/>
                    <a:pt x="2241" y="782"/>
                  </a:cubicBezTo>
                  <a:cubicBezTo>
                    <a:pt x="2244" y="776"/>
                    <a:pt x="2246" y="772"/>
                    <a:pt x="2247" y="766"/>
                  </a:cubicBezTo>
                  <a:close/>
                  <a:moveTo>
                    <a:pt x="2229" y="874"/>
                  </a:moveTo>
                  <a:cubicBezTo>
                    <a:pt x="2228" y="881"/>
                    <a:pt x="2227" y="884"/>
                    <a:pt x="2223" y="888"/>
                  </a:cubicBezTo>
                  <a:cubicBezTo>
                    <a:pt x="2218" y="893"/>
                    <a:pt x="2216" y="896"/>
                    <a:pt x="2213" y="902"/>
                  </a:cubicBezTo>
                  <a:cubicBezTo>
                    <a:pt x="2219" y="898"/>
                    <a:pt x="2224" y="897"/>
                    <a:pt x="2226" y="889"/>
                  </a:cubicBezTo>
                  <a:cubicBezTo>
                    <a:pt x="2226" y="887"/>
                    <a:pt x="2231" y="885"/>
                    <a:pt x="2232" y="883"/>
                  </a:cubicBezTo>
                  <a:cubicBezTo>
                    <a:pt x="2233" y="883"/>
                    <a:pt x="2231" y="878"/>
                    <a:pt x="2232" y="876"/>
                  </a:cubicBezTo>
                  <a:cubicBezTo>
                    <a:pt x="2231" y="876"/>
                    <a:pt x="2230" y="875"/>
                    <a:pt x="2229" y="874"/>
                  </a:cubicBezTo>
                  <a:close/>
                  <a:moveTo>
                    <a:pt x="2281" y="894"/>
                  </a:moveTo>
                  <a:cubicBezTo>
                    <a:pt x="2280" y="891"/>
                    <a:pt x="2279" y="889"/>
                    <a:pt x="2277" y="889"/>
                  </a:cubicBezTo>
                  <a:cubicBezTo>
                    <a:pt x="2277" y="891"/>
                    <a:pt x="2277" y="894"/>
                    <a:pt x="2278" y="896"/>
                  </a:cubicBezTo>
                  <a:cubicBezTo>
                    <a:pt x="2275" y="895"/>
                    <a:pt x="2276" y="895"/>
                    <a:pt x="2274" y="897"/>
                  </a:cubicBezTo>
                  <a:cubicBezTo>
                    <a:pt x="2272" y="895"/>
                    <a:pt x="2271" y="897"/>
                    <a:pt x="2271" y="900"/>
                  </a:cubicBezTo>
                  <a:cubicBezTo>
                    <a:pt x="2268" y="898"/>
                    <a:pt x="2266" y="903"/>
                    <a:pt x="2263" y="905"/>
                  </a:cubicBezTo>
                  <a:cubicBezTo>
                    <a:pt x="2265" y="902"/>
                    <a:pt x="2265" y="898"/>
                    <a:pt x="2261" y="898"/>
                  </a:cubicBezTo>
                  <a:cubicBezTo>
                    <a:pt x="2258" y="898"/>
                    <a:pt x="2259" y="903"/>
                    <a:pt x="2257" y="904"/>
                  </a:cubicBezTo>
                  <a:cubicBezTo>
                    <a:pt x="2253" y="905"/>
                    <a:pt x="2247" y="909"/>
                    <a:pt x="2250" y="914"/>
                  </a:cubicBezTo>
                  <a:cubicBezTo>
                    <a:pt x="2252" y="913"/>
                    <a:pt x="2256" y="902"/>
                    <a:pt x="2257" y="910"/>
                  </a:cubicBezTo>
                  <a:cubicBezTo>
                    <a:pt x="2258" y="908"/>
                    <a:pt x="2258" y="909"/>
                    <a:pt x="2259" y="907"/>
                  </a:cubicBezTo>
                  <a:cubicBezTo>
                    <a:pt x="2259" y="910"/>
                    <a:pt x="2259" y="909"/>
                    <a:pt x="2261" y="910"/>
                  </a:cubicBezTo>
                  <a:cubicBezTo>
                    <a:pt x="2261" y="909"/>
                    <a:pt x="2261" y="908"/>
                    <a:pt x="2261" y="907"/>
                  </a:cubicBezTo>
                  <a:cubicBezTo>
                    <a:pt x="2269" y="906"/>
                    <a:pt x="2264" y="914"/>
                    <a:pt x="2265" y="918"/>
                  </a:cubicBezTo>
                  <a:cubicBezTo>
                    <a:pt x="2266" y="921"/>
                    <a:pt x="2273" y="926"/>
                    <a:pt x="2275" y="921"/>
                  </a:cubicBezTo>
                  <a:cubicBezTo>
                    <a:pt x="2275" y="921"/>
                    <a:pt x="2275" y="921"/>
                    <a:pt x="2275" y="921"/>
                  </a:cubicBezTo>
                  <a:cubicBezTo>
                    <a:pt x="2273" y="927"/>
                    <a:pt x="2279" y="925"/>
                    <a:pt x="2278" y="920"/>
                  </a:cubicBezTo>
                  <a:cubicBezTo>
                    <a:pt x="2277" y="916"/>
                    <a:pt x="2275" y="913"/>
                    <a:pt x="2280" y="910"/>
                  </a:cubicBezTo>
                  <a:cubicBezTo>
                    <a:pt x="2282" y="913"/>
                    <a:pt x="2280" y="916"/>
                    <a:pt x="2282" y="919"/>
                  </a:cubicBezTo>
                  <a:cubicBezTo>
                    <a:pt x="2282" y="918"/>
                    <a:pt x="2282" y="916"/>
                    <a:pt x="2283" y="914"/>
                  </a:cubicBezTo>
                  <a:cubicBezTo>
                    <a:pt x="2283" y="914"/>
                    <a:pt x="2283" y="914"/>
                    <a:pt x="2284" y="915"/>
                  </a:cubicBezTo>
                  <a:cubicBezTo>
                    <a:pt x="2284" y="912"/>
                    <a:pt x="2287" y="903"/>
                    <a:pt x="2284" y="903"/>
                  </a:cubicBezTo>
                  <a:cubicBezTo>
                    <a:pt x="2284" y="902"/>
                    <a:pt x="2284" y="901"/>
                    <a:pt x="2284" y="900"/>
                  </a:cubicBezTo>
                  <a:cubicBezTo>
                    <a:pt x="2283" y="900"/>
                    <a:pt x="2283" y="900"/>
                    <a:pt x="2282" y="900"/>
                  </a:cubicBezTo>
                  <a:cubicBezTo>
                    <a:pt x="2282" y="899"/>
                    <a:pt x="2283" y="898"/>
                    <a:pt x="2284" y="898"/>
                  </a:cubicBezTo>
                  <a:cubicBezTo>
                    <a:pt x="2284" y="896"/>
                    <a:pt x="2283" y="893"/>
                    <a:pt x="2281" y="894"/>
                  </a:cubicBezTo>
                  <a:close/>
                  <a:moveTo>
                    <a:pt x="2240" y="1058"/>
                  </a:moveTo>
                  <a:cubicBezTo>
                    <a:pt x="2238" y="1054"/>
                    <a:pt x="2226" y="1050"/>
                    <a:pt x="2227" y="1056"/>
                  </a:cubicBezTo>
                  <a:cubicBezTo>
                    <a:pt x="2231" y="1058"/>
                    <a:pt x="2243" y="1065"/>
                    <a:pt x="2240" y="1058"/>
                  </a:cubicBezTo>
                  <a:close/>
                  <a:moveTo>
                    <a:pt x="2214" y="1047"/>
                  </a:moveTo>
                  <a:cubicBezTo>
                    <a:pt x="2213" y="1045"/>
                    <a:pt x="2209" y="1043"/>
                    <a:pt x="2207" y="1043"/>
                  </a:cubicBezTo>
                  <a:cubicBezTo>
                    <a:pt x="2204" y="1043"/>
                    <a:pt x="2204" y="1045"/>
                    <a:pt x="2202" y="1049"/>
                  </a:cubicBezTo>
                  <a:cubicBezTo>
                    <a:pt x="2210" y="1051"/>
                    <a:pt x="2215" y="1051"/>
                    <a:pt x="2223" y="1049"/>
                  </a:cubicBezTo>
                  <a:cubicBezTo>
                    <a:pt x="2234" y="1047"/>
                    <a:pt x="2222" y="1041"/>
                    <a:pt x="2217" y="1043"/>
                  </a:cubicBezTo>
                  <a:cubicBezTo>
                    <a:pt x="2218" y="1045"/>
                    <a:pt x="2217" y="1047"/>
                    <a:pt x="2214" y="1047"/>
                  </a:cubicBezTo>
                  <a:close/>
                  <a:moveTo>
                    <a:pt x="2247" y="1050"/>
                  </a:moveTo>
                  <a:cubicBezTo>
                    <a:pt x="2249" y="1050"/>
                    <a:pt x="2249" y="1048"/>
                    <a:pt x="2251" y="1048"/>
                  </a:cubicBezTo>
                  <a:cubicBezTo>
                    <a:pt x="2254" y="1049"/>
                    <a:pt x="2256" y="1046"/>
                    <a:pt x="2258" y="1046"/>
                  </a:cubicBezTo>
                  <a:cubicBezTo>
                    <a:pt x="2263" y="1045"/>
                    <a:pt x="2271" y="1048"/>
                    <a:pt x="2275" y="1044"/>
                  </a:cubicBezTo>
                  <a:cubicBezTo>
                    <a:pt x="2269" y="1042"/>
                    <a:pt x="2266" y="1044"/>
                    <a:pt x="2260" y="1043"/>
                  </a:cubicBezTo>
                  <a:cubicBezTo>
                    <a:pt x="2257" y="1043"/>
                    <a:pt x="2256" y="1044"/>
                    <a:pt x="2254" y="1046"/>
                  </a:cubicBezTo>
                  <a:cubicBezTo>
                    <a:pt x="2252" y="1047"/>
                    <a:pt x="2250" y="1044"/>
                    <a:pt x="2248" y="1045"/>
                  </a:cubicBezTo>
                  <a:cubicBezTo>
                    <a:pt x="2245" y="1048"/>
                    <a:pt x="2237" y="1041"/>
                    <a:pt x="2234" y="1045"/>
                  </a:cubicBezTo>
                  <a:cubicBezTo>
                    <a:pt x="2230" y="1050"/>
                    <a:pt x="2241" y="1048"/>
                    <a:pt x="2242" y="1050"/>
                  </a:cubicBezTo>
                  <a:cubicBezTo>
                    <a:pt x="2245" y="1048"/>
                    <a:pt x="2245" y="1050"/>
                    <a:pt x="2247" y="1050"/>
                  </a:cubicBezTo>
                  <a:close/>
                  <a:moveTo>
                    <a:pt x="2252" y="1019"/>
                  </a:moveTo>
                  <a:cubicBezTo>
                    <a:pt x="2254" y="1020"/>
                    <a:pt x="2255" y="1021"/>
                    <a:pt x="2257" y="1023"/>
                  </a:cubicBezTo>
                  <a:cubicBezTo>
                    <a:pt x="2258" y="1020"/>
                    <a:pt x="2260" y="1019"/>
                    <a:pt x="2258" y="1017"/>
                  </a:cubicBezTo>
                  <a:cubicBezTo>
                    <a:pt x="2257" y="1015"/>
                    <a:pt x="2258" y="1013"/>
                    <a:pt x="2260" y="1014"/>
                  </a:cubicBezTo>
                  <a:cubicBezTo>
                    <a:pt x="2259" y="1010"/>
                    <a:pt x="2256" y="1011"/>
                    <a:pt x="2256" y="1015"/>
                  </a:cubicBezTo>
                  <a:cubicBezTo>
                    <a:pt x="2254" y="1009"/>
                    <a:pt x="2252" y="1017"/>
                    <a:pt x="2252" y="1019"/>
                  </a:cubicBezTo>
                  <a:close/>
                  <a:moveTo>
                    <a:pt x="2149" y="968"/>
                  </a:moveTo>
                  <a:cubicBezTo>
                    <a:pt x="2148" y="970"/>
                    <a:pt x="2151" y="971"/>
                    <a:pt x="2151" y="973"/>
                  </a:cubicBezTo>
                  <a:cubicBezTo>
                    <a:pt x="2151" y="974"/>
                    <a:pt x="2150" y="974"/>
                    <a:pt x="2150" y="976"/>
                  </a:cubicBezTo>
                  <a:cubicBezTo>
                    <a:pt x="2150" y="977"/>
                    <a:pt x="2151" y="979"/>
                    <a:pt x="2151" y="980"/>
                  </a:cubicBezTo>
                  <a:cubicBezTo>
                    <a:pt x="2152" y="982"/>
                    <a:pt x="2153" y="980"/>
                    <a:pt x="2152" y="984"/>
                  </a:cubicBezTo>
                  <a:cubicBezTo>
                    <a:pt x="2155" y="982"/>
                    <a:pt x="2154" y="984"/>
                    <a:pt x="2155" y="981"/>
                  </a:cubicBezTo>
                  <a:cubicBezTo>
                    <a:pt x="2159" y="985"/>
                    <a:pt x="2158" y="992"/>
                    <a:pt x="2159" y="997"/>
                  </a:cubicBezTo>
                  <a:cubicBezTo>
                    <a:pt x="2159" y="1002"/>
                    <a:pt x="2168" y="998"/>
                    <a:pt x="2170" y="997"/>
                  </a:cubicBezTo>
                  <a:cubicBezTo>
                    <a:pt x="2171" y="999"/>
                    <a:pt x="2171" y="1001"/>
                    <a:pt x="2171" y="1003"/>
                  </a:cubicBezTo>
                  <a:cubicBezTo>
                    <a:pt x="2178" y="1000"/>
                    <a:pt x="2179" y="998"/>
                    <a:pt x="2186" y="1002"/>
                  </a:cubicBezTo>
                  <a:cubicBezTo>
                    <a:pt x="2187" y="1003"/>
                    <a:pt x="2189" y="1002"/>
                    <a:pt x="2191" y="1002"/>
                  </a:cubicBezTo>
                  <a:cubicBezTo>
                    <a:pt x="2192" y="1003"/>
                    <a:pt x="2193" y="1007"/>
                    <a:pt x="2193" y="1009"/>
                  </a:cubicBezTo>
                  <a:cubicBezTo>
                    <a:pt x="2197" y="1007"/>
                    <a:pt x="2200" y="1005"/>
                    <a:pt x="2204" y="1003"/>
                  </a:cubicBezTo>
                  <a:cubicBezTo>
                    <a:pt x="2203" y="1006"/>
                    <a:pt x="2203" y="1008"/>
                    <a:pt x="2206" y="1008"/>
                  </a:cubicBezTo>
                  <a:cubicBezTo>
                    <a:pt x="2206" y="1002"/>
                    <a:pt x="2206" y="997"/>
                    <a:pt x="2206" y="992"/>
                  </a:cubicBezTo>
                  <a:cubicBezTo>
                    <a:pt x="2206" y="987"/>
                    <a:pt x="2207" y="987"/>
                    <a:pt x="2211" y="984"/>
                  </a:cubicBezTo>
                  <a:cubicBezTo>
                    <a:pt x="2216" y="980"/>
                    <a:pt x="2216" y="980"/>
                    <a:pt x="2215" y="973"/>
                  </a:cubicBezTo>
                  <a:cubicBezTo>
                    <a:pt x="2215" y="970"/>
                    <a:pt x="2217" y="965"/>
                    <a:pt x="2220" y="965"/>
                  </a:cubicBezTo>
                  <a:cubicBezTo>
                    <a:pt x="2226" y="966"/>
                    <a:pt x="2228" y="965"/>
                    <a:pt x="2223" y="961"/>
                  </a:cubicBezTo>
                  <a:cubicBezTo>
                    <a:pt x="2222" y="960"/>
                    <a:pt x="2219" y="958"/>
                    <a:pt x="2218" y="956"/>
                  </a:cubicBezTo>
                  <a:cubicBezTo>
                    <a:pt x="2218" y="955"/>
                    <a:pt x="2219" y="953"/>
                    <a:pt x="2219" y="952"/>
                  </a:cubicBezTo>
                  <a:cubicBezTo>
                    <a:pt x="2217" y="946"/>
                    <a:pt x="2214" y="946"/>
                    <a:pt x="2215" y="939"/>
                  </a:cubicBezTo>
                  <a:cubicBezTo>
                    <a:pt x="2215" y="936"/>
                    <a:pt x="2222" y="936"/>
                    <a:pt x="2224" y="935"/>
                  </a:cubicBezTo>
                  <a:cubicBezTo>
                    <a:pt x="2223" y="934"/>
                    <a:pt x="2222" y="932"/>
                    <a:pt x="2221" y="931"/>
                  </a:cubicBezTo>
                  <a:cubicBezTo>
                    <a:pt x="2223" y="930"/>
                    <a:pt x="2226" y="929"/>
                    <a:pt x="2229" y="928"/>
                  </a:cubicBezTo>
                  <a:cubicBezTo>
                    <a:pt x="2228" y="926"/>
                    <a:pt x="2226" y="926"/>
                    <a:pt x="2224" y="926"/>
                  </a:cubicBezTo>
                  <a:cubicBezTo>
                    <a:pt x="2222" y="925"/>
                    <a:pt x="2221" y="922"/>
                    <a:pt x="2220" y="921"/>
                  </a:cubicBezTo>
                  <a:cubicBezTo>
                    <a:pt x="2218" y="919"/>
                    <a:pt x="2212" y="913"/>
                    <a:pt x="2210" y="913"/>
                  </a:cubicBezTo>
                  <a:cubicBezTo>
                    <a:pt x="2208" y="914"/>
                    <a:pt x="2202" y="922"/>
                    <a:pt x="2201" y="924"/>
                  </a:cubicBezTo>
                  <a:cubicBezTo>
                    <a:pt x="2198" y="928"/>
                    <a:pt x="2200" y="931"/>
                    <a:pt x="2196" y="932"/>
                  </a:cubicBezTo>
                  <a:cubicBezTo>
                    <a:pt x="2190" y="933"/>
                    <a:pt x="2189" y="933"/>
                    <a:pt x="2186" y="938"/>
                  </a:cubicBezTo>
                  <a:cubicBezTo>
                    <a:pt x="2184" y="942"/>
                    <a:pt x="2182" y="946"/>
                    <a:pt x="2178" y="947"/>
                  </a:cubicBezTo>
                  <a:cubicBezTo>
                    <a:pt x="2174" y="948"/>
                    <a:pt x="2170" y="948"/>
                    <a:pt x="2168" y="952"/>
                  </a:cubicBezTo>
                  <a:cubicBezTo>
                    <a:pt x="2165" y="958"/>
                    <a:pt x="2164" y="958"/>
                    <a:pt x="2168" y="962"/>
                  </a:cubicBezTo>
                  <a:cubicBezTo>
                    <a:pt x="2164" y="961"/>
                    <a:pt x="2156" y="961"/>
                    <a:pt x="2155" y="955"/>
                  </a:cubicBezTo>
                  <a:cubicBezTo>
                    <a:pt x="2153" y="956"/>
                    <a:pt x="2152" y="958"/>
                    <a:pt x="2150" y="959"/>
                  </a:cubicBezTo>
                  <a:cubicBezTo>
                    <a:pt x="2150" y="962"/>
                    <a:pt x="2149" y="965"/>
                    <a:pt x="2149" y="968"/>
                  </a:cubicBezTo>
                  <a:close/>
                  <a:moveTo>
                    <a:pt x="2270" y="1059"/>
                  </a:moveTo>
                  <a:cubicBezTo>
                    <a:pt x="2272" y="1057"/>
                    <a:pt x="2273" y="1055"/>
                    <a:pt x="2275" y="1054"/>
                  </a:cubicBezTo>
                  <a:cubicBezTo>
                    <a:pt x="2279" y="1052"/>
                    <a:pt x="2289" y="1049"/>
                    <a:pt x="2290" y="1045"/>
                  </a:cubicBezTo>
                  <a:cubicBezTo>
                    <a:pt x="2287" y="1045"/>
                    <a:pt x="2283" y="1045"/>
                    <a:pt x="2280" y="1046"/>
                  </a:cubicBezTo>
                  <a:cubicBezTo>
                    <a:pt x="2278" y="1046"/>
                    <a:pt x="2276" y="1046"/>
                    <a:pt x="2275" y="1047"/>
                  </a:cubicBezTo>
                  <a:cubicBezTo>
                    <a:pt x="2274" y="1047"/>
                    <a:pt x="2274" y="1049"/>
                    <a:pt x="2273" y="1050"/>
                  </a:cubicBezTo>
                  <a:cubicBezTo>
                    <a:pt x="2270" y="1051"/>
                    <a:pt x="2266" y="1052"/>
                    <a:pt x="2264" y="1055"/>
                  </a:cubicBezTo>
                  <a:cubicBezTo>
                    <a:pt x="2261" y="1057"/>
                    <a:pt x="2265" y="1059"/>
                    <a:pt x="2262" y="1062"/>
                  </a:cubicBezTo>
                  <a:cubicBezTo>
                    <a:pt x="2265" y="1061"/>
                    <a:pt x="2268" y="1062"/>
                    <a:pt x="2270" y="1059"/>
                  </a:cubicBezTo>
                  <a:close/>
                  <a:moveTo>
                    <a:pt x="739" y="816"/>
                  </a:moveTo>
                  <a:cubicBezTo>
                    <a:pt x="741" y="817"/>
                    <a:pt x="744" y="816"/>
                    <a:pt x="746" y="816"/>
                  </a:cubicBezTo>
                  <a:cubicBezTo>
                    <a:pt x="747" y="817"/>
                    <a:pt x="746" y="822"/>
                    <a:pt x="750" y="821"/>
                  </a:cubicBezTo>
                  <a:cubicBezTo>
                    <a:pt x="751" y="821"/>
                    <a:pt x="751" y="816"/>
                    <a:pt x="752" y="815"/>
                  </a:cubicBezTo>
                  <a:cubicBezTo>
                    <a:pt x="755" y="813"/>
                    <a:pt x="755" y="815"/>
                    <a:pt x="756" y="815"/>
                  </a:cubicBezTo>
                  <a:cubicBezTo>
                    <a:pt x="760" y="815"/>
                    <a:pt x="763" y="814"/>
                    <a:pt x="768" y="814"/>
                  </a:cubicBezTo>
                  <a:cubicBezTo>
                    <a:pt x="771" y="814"/>
                    <a:pt x="771" y="817"/>
                    <a:pt x="773" y="813"/>
                  </a:cubicBezTo>
                  <a:cubicBezTo>
                    <a:pt x="774" y="811"/>
                    <a:pt x="770" y="809"/>
                    <a:pt x="769" y="809"/>
                  </a:cubicBezTo>
                  <a:cubicBezTo>
                    <a:pt x="765" y="808"/>
                    <a:pt x="765" y="808"/>
                    <a:pt x="763" y="804"/>
                  </a:cubicBezTo>
                  <a:cubicBezTo>
                    <a:pt x="761" y="801"/>
                    <a:pt x="761" y="803"/>
                    <a:pt x="759" y="802"/>
                  </a:cubicBezTo>
                  <a:cubicBezTo>
                    <a:pt x="757" y="802"/>
                    <a:pt x="754" y="800"/>
                    <a:pt x="752" y="801"/>
                  </a:cubicBezTo>
                  <a:cubicBezTo>
                    <a:pt x="751" y="801"/>
                    <a:pt x="747" y="802"/>
                    <a:pt x="747" y="802"/>
                  </a:cubicBezTo>
                  <a:cubicBezTo>
                    <a:pt x="741" y="802"/>
                    <a:pt x="739" y="800"/>
                    <a:pt x="734" y="803"/>
                  </a:cubicBezTo>
                  <a:cubicBezTo>
                    <a:pt x="740" y="806"/>
                    <a:pt x="739" y="807"/>
                    <a:pt x="743" y="813"/>
                  </a:cubicBezTo>
                  <a:cubicBezTo>
                    <a:pt x="739" y="815"/>
                    <a:pt x="725" y="809"/>
                    <a:pt x="726" y="814"/>
                  </a:cubicBezTo>
                  <a:cubicBezTo>
                    <a:pt x="731" y="818"/>
                    <a:pt x="733" y="815"/>
                    <a:pt x="739" y="816"/>
                  </a:cubicBezTo>
                  <a:close/>
                  <a:moveTo>
                    <a:pt x="1185" y="330"/>
                  </a:moveTo>
                  <a:cubicBezTo>
                    <a:pt x="1189" y="331"/>
                    <a:pt x="1192" y="328"/>
                    <a:pt x="1192" y="323"/>
                  </a:cubicBezTo>
                  <a:cubicBezTo>
                    <a:pt x="1195" y="325"/>
                    <a:pt x="1197" y="322"/>
                    <a:pt x="1199" y="319"/>
                  </a:cubicBezTo>
                  <a:cubicBezTo>
                    <a:pt x="1196" y="317"/>
                    <a:pt x="1199" y="313"/>
                    <a:pt x="1197" y="312"/>
                  </a:cubicBezTo>
                  <a:cubicBezTo>
                    <a:pt x="1194" y="311"/>
                    <a:pt x="1192" y="309"/>
                    <a:pt x="1188" y="310"/>
                  </a:cubicBezTo>
                  <a:cubicBezTo>
                    <a:pt x="1193" y="303"/>
                    <a:pt x="1172" y="295"/>
                    <a:pt x="1176" y="304"/>
                  </a:cubicBezTo>
                  <a:cubicBezTo>
                    <a:pt x="1170" y="303"/>
                    <a:pt x="1168" y="306"/>
                    <a:pt x="1162" y="304"/>
                  </a:cubicBezTo>
                  <a:cubicBezTo>
                    <a:pt x="1163" y="306"/>
                    <a:pt x="1163" y="308"/>
                    <a:pt x="1163" y="310"/>
                  </a:cubicBezTo>
                  <a:cubicBezTo>
                    <a:pt x="1161" y="307"/>
                    <a:pt x="1160" y="304"/>
                    <a:pt x="1156" y="304"/>
                  </a:cubicBezTo>
                  <a:cubicBezTo>
                    <a:pt x="1153" y="304"/>
                    <a:pt x="1152" y="307"/>
                    <a:pt x="1153" y="310"/>
                  </a:cubicBezTo>
                  <a:cubicBezTo>
                    <a:pt x="1151" y="308"/>
                    <a:pt x="1149" y="304"/>
                    <a:pt x="1146" y="305"/>
                  </a:cubicBezTo>
                  <a:cubicBezTo>
                    <a:pt x="1148" y="311"/>
                    <a:pt x="1145" y="308"/>
                    <a:pt x="1143" y="311"/>
                  </a:cubicBezTo>
                  <a:cubicBezTo>
                    <a:pt x="1142" y="313"/>
                    <a:pt x="1141" y="315"/>
                    <a:pt x="1140" y="318"/>
                  </a:cubicBezTo>
                  <a:cubicBezTo>
                    <a:pt x="1138" y="315"/>
                    <a:pt x="1137" y="313"/>
                    <a:pt x="1135" y="310"/>
                  </a:cubicBezTo>
                  <a:cubicBezTo>
                    <a:pt x="1137" y="311"/>
                    <a:pt x="1139" y="310"/>
                    <a:pt x="1139" y="308"/>
                  </a:cubicBezTo>
                  <a:cubicBezTo>
                    <a:pt x="1139" y="306"/>
                    <a:pt x="1135" y="305"/>
                    <a:pt x="1134" y="304"/>
                  </a:cubicBezTo>
                  <a:cubicBezTo>
                    <a:pt x="1130" y="301"/>
                    <a:pt x="1130" y="300"/>
                    <a:pt x="1124" y="300"/>
                  </a:cubicBezTo>
                  <a:cubicBezTo>
                    <a:pt x="1125" y="303"/>
                    <a:pt x="1127" y="302"/>
                    <a:pt x="1130" y="303"/>
                  </a:cubicBezTo>
                  <a:cubicBezTo>
                    <a:pt x="1131" y="310"/>
                    <a:pt x="1123" y="302"/>
                    <a:pt x="1120" y="305"/>
                  </a:cubicBezTo>
                  <a:cubicBezTo>
                    <a:pt x="1117" y="308"/>
                    <a:pt x="1123" y="308"/>
                    <a:pt x="1122" y="310"/>
                  </a:cubicBezTo>
                  <a:cubicBezTo>
                    <a:pt x="1121" y="312"/>
                    <a:pt x="1118" y="310"/>
                    <a:pt x="1117" y="309"/>
                  </a:cubicBezTo>
                  <a:cubicBezTo>
                    <a:pt x="1117" y="310"/>
                    <a:pt x="1117" y="311"/>
                    <a:pt x="1117" y="312"/>
                  </a:cubicBezTo>
                  <a:cubicBezTo>
                    <a:pt x="1115" y="312"/>
                    <a:pt x="1115" y="312"/>
                    <a:pt x="1113" y="313"/>
                  </a:cubicBezTo>
                  <a:cubicBezTo>
                    <a:pt x="1118" y="315"/>
                    <a:pt x="1120" y="314"/>
                    <a:pt x="1125" y="312"/>
                  </a:cubicBezTo>
                  <a:cubicBezTo>
                    <a:pt x="1127" y="311"/>
                    <a:pt x="1132" y="314"/>
                    <a:pt x="1135" y="314"/>
                  </a:cubicBezTo>
                  <a:cubicBezTo>
                    <a:pt x="1133" y="315"/>
                    <a:pt x="1131" y="316"/>
                    <a:pt x="1129" y="317"/>
                  </a:cubicBezTo>
                  <a:cubicBezTo>
                    <a:pt x="1131" y="318"/>
                    <a:pt x="1133" y="319"/>
                    <a:pt x="1135" y="318"/>
                  </a:cubicBezTo>
                  <a:cubicBezTo>
                    <a:pt x="1135" y="318"/>
                    <a:pt x="1135" y="319"/>
                    <a:pt x="1135" y="320"/>
                  </a:cubicBezTo>
                  <a:cubicBezTo>
                    <a:pt x="1129" y="319"/>
                    <a:pt x="1123" y="322"/>
                    <a:pt x="1117" y="322"/>
                  </a:cubicBezTo>
                  <a:cubicBezTo>
                    <a:pt x="1118" y="326"/>
                    <a:pt x="1128" y="324"/>
                    <a:pt x="1131" y="324"/>
                  </a:cubicBezTo>
                  <a:cubicBezTo>
                    <a:pt x="1130" y="326"/>
                    <a:pt x="1131" y="328"/>
                    <a:pt x="1133" y="327"/>
                  </a:cubicBezTo>
                  <a:cubicBezTo>
                    <a:pt x="1133" y="328"/>
                    <a:pt x="1133" y="329"/>
                    <a:pt x="1133" y="329"/>
                  </a:cubicBezTo>
                  <a:cubicBezTo>
                    <a:pt x="1133" y="329"/>
                    <a:pt x="1134" y="329"/>
                    <a:pt x="1135" y="329"/>
                  </a:cubicBezTo>
                  <a:cubicBezTo>
                    <a:pt x="1133" y="334"/>
                    <a:pt x="1126" y="332"/>
                    <a:pt x="1128" y="337"/>
                  </a:cubicBezTo>
                  <a:cubicBezTo>
                    <a:pt x="1132" y="337"/>
                    <a:pt x="1137" y="336"/>
                    <a:pt x="1142" y="336"/>
                  </a:cubicBezTo>
                  <a:cubicBezTo>
                    <a:pt x="1143" y="335"/>
                    <a:pt x="1145" y="339"/>
                    <a:pt x="1146" y="340"/>
                  </a:cubicBezTo>
                  <a:cubicBezTo>
                    <a:pt x="1147" y="341"/>
                    <a:pt x="1150" y="341"/>
                    <a:pt x="1152" y="341"/>
                  </a:cubicBezTo>
                  <a:cubicBezTo>
                    <a:pt x="1156" y="342"/>
                    <a:pt x="1159" y="342"/>
                    <a:pt x="1163" y="340"/>
                  </a:cubicBezTo>
                  <a:cubicBezTo>
                    <a:pt x="1165" y="339"/>
                    <a:pt x="1165" y="338"/>
                    <a:pt x="1167" y="337"/>
                  </a:cubicBezTo>
                  <a:cubicBezTo>
                    <a:pt x="1169" y="337"/>
                    <a:pt x="1171" y="337"/>
                    <a:pt x="1174" y="337"/>
                  </a:cubicBezTo>
                  <a:cubicBezTo>
                    <a:pt x="1176" y="335"/>
                    <a:pt x="1182" y="329"/>
                    <a:pt x="1185" y="330"/>
                  </a:cubicBezTo>
                  <a:close/>
                  <a:moveTo>
                    <a:pt x="1134" y="234"/>
                  </a:moveTo>
                  <a:cubicBezTo>
                    <a:pt x="1133" y="230"/>
                    <a:pt x="1130" y="222"/>
                    <a:pt x="1131" y="218"/>
                  </a:cubicBezTo>
                  <a:cubicBezTo>
                    <a:pt x="1134" y="209"/>
                    <a:pt x="1136" y="198"/>
                    <a:pt x="1142" y="190"/>
                  </a:cubicBezTo>
                  <a:cubicBezTo>
                    <a:pt x="1147" y="186"/>
                    <a:pt x="1151" y="181"/>
                    <a:pt x="1155" y="176"/>
                  </a:cubicBezTo>
                  <a:cubicBezTo>
                    <a:pt x="1156" y="175"/>
                    <a:pt x="1153" y="164"/>
                    <a:pt x="1153" y="162"/>
                  </a:cubicBezTo>
                  <a:cubicBezTo>
                    <a:pt x="1152" y="158"/>
                    <a:pt x="1153" y="152"/>
                    <a:pt x="1149" y="149"/>
                  </a:cubicBezTo>
                  <a:cubicBezTo>
                    <a:pt x="1145" y="146"/>
                    <a:pt x="1141" y="143"/>
                    <a:pt x="1137" y="140"/>
                  </a:cubicBezTo>
                  <a:cubicBezTo>
                    <a:pt x="1143" y="134"/>
                    <a:pt x="1149" y="128"/>
                    <a:pt x="1155" y="122"/>
                  </a:cubicBezTo>
                  <a:cubicBezTo>
                    <a:pt x="1149" y="118"/>
                    <a:pt x="1145" y="116"/>
                    <a:pt x="1141" y="108"/>
                  </a:cubicBezTo>
                  <a:cubicBezTo>
                    <a:pt x="1139" y="102"/>
                    <a:pt x="1146" y="95"/>
                    <a:pt x="1149" y="90"/>
                  </a:cubicBezTo>
                  <a:cubicBezTo>
                    <a:pt x="1153" y="84"/>
                    <a:pt x="1159" y="82"/>
                    <a:pt x="1164" y="78"/>
                  </a:cubicBezTo>
                  <a:cubicBezTo>
                    <a:pt x="1170" y="74"/>
                    <a:pt x="1174" y="71"/>
                    <a:pt x="1179" y="65"/>
                  </a:cubicBezTo>
                  <a:cubicBezTo>
                    <a:pt x="1177" y="64"/>
                    <a:pt x="1175" y="62"/>
                    <a:pt x="1174" y="61"/>
                  </a:cubicBezTo>
                  <a:cubicBezTo>
                    <a:pt x="1180" y="60"/>
                    <a:pt x="1186" y="60"/>
                    <a:pt x="1191" y="57"/>
                  </a:cubicBezTo>
                  <a:cubicBezTo>
                    <a:pt x="1198" y="53"/>
                    <a:pt x="1205" y="49"/>
                    <a:pt x="1211" y="45"/>
                  </a:cubicBezTo>
                  <a:cubicBezTo>
                    <a:pt x="1204" y="42"/>
                    <a:pt x="1196" y="38"/>
                    <a:pt x="1188" y="36"/>
                  </a:cubicBezTo>
                  <a:cubicBezTo>
                    <a:pt x="1183" y="35"/>
                    <a:pt x="1172" y="34"/>
                    <a:pt x="1168" y="39"/>
                  </a:cubicBezTo>
                  <a:cubicBezTo>
                    <a:pt x="1166" y="42"/>
                    <a:pt x="1164" y="46"/>
                    <a:pt x="1160" y="46"/>
                  </a:cubicBezTo>
                  <a:cubicBezTo>
                    <a:pt x="1156" y="45"/>
                    <a:pt x="1151" y="44"/>
                    <a:pt x="1147" y="43"/>
                  </a:cubicBezTo>
                  <a:cubicBezTo>
                    <a:pt x="1141" y="42"/>
                    <a:pt x="1131" y="50"/>
                    <a:pt x="1126" y="52"/>
                  </a:cubicBezTo>
                  <a:cubicBezTo>
                    <a:pt x="1127" y="50"/>
                    <a:pt x="1137" y="35"/>
                    <a:pt x="1130" y="35"/>
                  </a:cubicBezTo>
                  <a:cubicBezTo>
                    <a:pt x="1124" y="35"/>
                    <a:pt x="1118" y="36"/>
                    <a:pt x="1113" y="32"/>
                  </a:cubicBezTo>
                  <a:cubicBezTo>
                    <a:pt x="1121" y="29"/>
                    <a:pt x="1129" y="26"/>
                    <a:pt x="1137" y="23"/>
                  </a:cubicBezTo>
                  <a:cubicBezTo>
                    <a:pt x="1121" y="16"/>
                    <a:pt x="1107" y="9"/>
                    <a:pt x="1091" y="6"/>
                  </a:cubicBezTo>
                  <a:cubicBezTo>
                    <a:pt x="1072" y="4"/>
                    <a:pt x="1054" y="0"/>
                    <a:pt x="1035" y="2"/>
                  </a:cubicBezTo>
                  <a:cubicBezTo>
                    <a:pt x="1028" y="3"/>
                    <a:pt x="1021" y="3"/>
                    <a:pt x="1015" y="4"/>
                  </a:cubicBezTo>
                  <a:cubicBezTo>
                    <a:pt x="1012" y="4"/>
                    <a:pt x="1008" y="3"/>
                    <a:pt x="1006" y="5"/>
                  </a:cubicBezTo>
                  <a:cubicBezTo>
                    <a:pt x="1002" y="6"/>
                    <a:pt x="1002" y="14"/>
                    <a:pt x="998" y="13"/>
                  </a:cubicBezTo>
                  <a:cubicBezTo>
                    <a:pt x="992" y="12"/>
                    <a:pt x="987" y="11"/>
                    <a:pt x="982" y="10"/>
                  </a:cubicBezTo>
                  <a:cubicBezTo>
                    <a:pt x="975" y="9"/>
                    <a:pt x="967" y="6"/>
                    <a:pt x="961" y="9"/>
                  </a:cubicBezTo>
                  <a:cubicBezTo>
                    <a:pt x="952" y="13"/>
                    <a:pt x="943" y="17"/>
                    <a:pt x="934" y="21"/>
                  </a:cubicBezTo>
                  <a:cubicBezTo>
                    <a:pt x="942" y="27"/>
                    <a:pt x="952" y="31"/>
                    <a:pt x="957" y="40"/>
                  </a:cubicBezTo>
                  <a:cubicBezTo>
                    <a:pt x="942" y="34"/>
                    <a:pt x="927" y="30"/>
                    <a:pt x="911" y="26"/>
                  </a:cubicBezTo>
                  <a:cubicBezTo>
                    <a:pt x="907" y="25"/>
                    <a:pt x="899" y="28"/>
                    <a:pt x="895" y="29"/>
                  </a:cubicBezTo>
                  <a:cubicBezTo>
                    <a:pt x="884" y="30"/>
                    <a:pt x="872" y="32"/>
                    <a:pt x="861" y="33"/>
                  </a:cubicBezTo>
                  <a:cubicBezTo>
                    <a:pt x="857" y="34"/>
                    <a:pt x="849" y="33"/>
                    <a:pt x="845" y="35"/>
                  </a:cubicBezTo>
                  <a:cubicBezTo>
                    <a:pt x="838" y="39"/>
                    <a:pt x="832" y="42"/>
                    <a:pt x="826" y="45"/>
                  </a:cubicBezTo>
                  <a:cubicBezTo>
                    <a:pt x="810" y="53"/>
                    <a:pt x="795" y="61"/>
                    <a:pt x="779" y="69"/>
                  </a:cubicBezTo>
                  <a:cubicBezTo>
                    <a:pt x="785" y="75"/>
                    <a:pt x="792" y="74"/>
                    <a:pt x="800" y="75"/>
                  </a:cubicBezTo>
                  <a:cubicBezTo>
                    <a:pt x="798" y="80"/>
                    <a:pt x="796" y="84"/>
                    <a:pt x="795" y="88"/>
                  </a:cubicBezTo>
                  <a:cubicBezTo>
                    <a:pt x="793" y="93"/>
                    <a:pt x="792" y="92"/>
                    <a:pt x="787" y="92"/>
                  </a:cubicBezTo>
                  <a:cubicBezTo>
                    <a:pt x="780" y="93"/>
                    <a:pt x="774" y="94"/>
                    <a:pt x="767" y="96"/>
                  </a:cubicBezTo>
                  <a:cubicBezTo>
                    <a:pt x="758" y="99"/>
                    <a:pt x="749" y="101"/>
                    <a:pt x="740" y="104"/>
                  </a:cubicBezTo>
                  <a:cubicBezTo>
                    <a:pt x="738" y="105"/>
                    <a:pt x="738" y="110"/>
                    <a:pt x="738" y="112"/>
                  </a:cubicBezTo>
                  <a:cubicBezTo>
                    <a:pt x="737" y="114"/>
                    <a:pt x="741" y="118"/>
                    <a:pt x="742" y="119"/>
                  </a:cubicBezTo>
                  <a:cubicBezTo>
                    <a:pt x="745" y="123"/>
                    <a:pt x="748" y="130"/>
                    <a:pt x="752" y="133"/>
                  </a:cubicBezTo>
                  <a:cubicBezTo>
                    <a:pt x="758" y="136"/>
                    <a:pt x="763" y="139"/>
                    <a:pt x="768" y="142"/>
                  </a:cubicBezTo>
                  <a:cubicBezTo>
                    <a:pt x="771" y="144"/>
                    <a:pt x="778" y="150"/>
                    <a:pt x="781" y="150"/>
                  </a:cubicBezTo>
                  <a:cubicBezTo>
                    <a:pt x="787" y="149"/>
                    <a:pt x="793" y="148"/>
                    <a:pt x="799" y="147"/>
                  </a:cubicBezTo>
                  <a:cubicBezTo>
                    <a:pt x="810" y="146"/>
                    <a:pt x="819" y="148"/>
                    <a:pt x="830" y="150"/>
                  </a:cubicBezTo>
                  <a:cubicBezTo>
                    <a:pt x="835" y="151"/>
                    <a:pt x="841" y="152"/>
                    <a:pt x="846" y="153"/>
                  </a:cubicBezTo>
                  <a:cubicBezTo>
                    <a:pt x="849" y="153"/>
                    <a:pt x="855" y="163"/>
                    <a:pt x="856" y="165"/>
                  </a:cubicBezTo>
                  <a:cubicBezTo>
                    <a:pt x="864" y="175"/>
                    <a:pt x="868" y="186"/>
                    <a:pt x="873" y="197"/>
                  </a:cubicBezTo>
                  <a:cubicBezTo>
                    <a:pt x="875" y="204"/>
                    <a:pt x="876" y="204"/>
                    <a:pt x="874" y="210"/>
                  </a:cubicBezTo>
                  <a:cubicBezTo>
                    <a:pt x="872" y="216"/>
                    <a:pt x="869" y="220"/>
                    <a:pt x="873" y="224"/>
                  </a:cubicBezTo>
                  <a:cubicBezTo>
                    <a:pt x="878" y="229"/>
                    <a:pt x="883" y="231"/>
                    <a:pt x="881" y="238"/>
                  </a:cubicBezTo>
                  <a:cubicBezTo>
                    <a:pt x="880" y="245"/>
                    <a:pt x="877" y="248"/>
                    <a:pt x="881" y="253"/>
                  </a:cubicBezTo>
                  <a:cubicBezTo>
                    <a:pt x="887" y="259"/>
                    <a:pt x="887" y="259"/>
                    <a:pt x="894" y="257"/>
                  </a:cubicBezTo>
                  <a:cubicBezTo>
                    <a:pt x="900" y="255"/>
                    <a:pt x="905" y="254"/>
                    <a:pt x="910" y="252"/>
                  </a:cubicBezTo>
                  <a:cubicBezTo>
                    <a:pt x="910" y="256"/>
                    <a:pt x="909" y="260"/>
                    <a:pt x="909" y="265"/>
                  </a:cubicBezTo>
                  <a:cubicBezTo>
                    <a:pt x="909" y="266"/>
                    <a:pt x="904" y="267"/>
                    <a:pt x="903" y="268"/>
                  </a:cubicBezTo>
                  <a:cubicBezTo>
                    <a:pt x="899" y="269"/>
                    <a:pt x="895" y="271"/>
                    <a:pt x="891" y="272"/>
                  </a:cubicBezTo>
                  <a:cubicBezTo>
                    <a:pt x="890" y="273"/>
                    <a:pt x="890" y="278"/>
                    <a:pt x="890" y="279"/>
                  </a:cubicBezTo>
                  <a:cubicBezTo>
                    <a:pt x="890" y="284"/>
                    <a:pt x="887" y="294"/>
                    <a:pt x="888" y="299"/>
                  </a:cubicBezTo>
                  <a:cubicBezTo>
                    <a:pt x="891" y="307"/>
                    <a:pt x="894" y="314"/>
                    <a:pt x="897" y="322"/>
                  </a:cubicBezTo>
                  <a:cubicBezTo>
                    <a:pt x="901" y="335"/>
                    <a:pt x="909" y="345"/>
                    <a:pt x="916" y="356"/>
                  </a:cubicBezTo>
                  <a:cubicBezTo>
                    <a:pt x="920" y="362"/>
                    <a:pt x="924" y="369"/>
                    <a:pt x="928" y="375"/>
                  </a:cubicBezTo>
                  <a:cubicBezTo>
                    <a:pt x="930" y="379"/>
                    <a:pt x="936" y="379"/>
                    <a:pt x="940" y="380"/>
                  </a:cubicBezTo>
                  <a:cubicBezTo>
                    <a:pt x="946" y="383"/>
                    <a:pt x="953" y="385"/>
                    <a:pt x="959" y="388"/>
                  </a:cubicBezTo>
                  <a:cubicBezTo>
                    <a:pt x="961" y="388"/>
                    <a:pt x="970" y="389"/>
                    <a:pt x="970" y="387"/>
                  </a:cubicBezTo>
                  <a:cubicBezTo>
                    <a:pt x="975" y="375"/>
                    <a:pt x="979" y="362"/>
                    <a:pt x="983" y="349"/>
                  </a:cubicBezTo>
                  <a:cubicBezTo>
                    <a:pt x="986" y="339"/>
                    <a:pt x="990" y="329"/>
                    <a:pt x="993" y="318"/>
                  </a:cubicBezTo>
                  <a:cubicBezTo>
                    <a:pt x="995" y="313"/>
                    <a:pt x="995" y="313"/>
                    <a:pt x="1000" y="311"/>
                  </a:cubicBezTo>
                  <a:cubicBezTo>
                    <a:pt x="1007" y="309"/>
                    <a:pt x="1014" y="307"/>
                    <a:pt x="1020" y="305"/>
                  </a:cubicBezTo>
                  <a:cubicBezTo>
                    <a:pt x="1024" y="303"/>
                    <a:pt x="1031" y="303"/>
                    <a:pt x="1034" y="300"/>
                  </a:cubicBezTo>
                  <a:cubicBezTo>
                    <a:pt x="1038" y="297"/>
                    <a:pt x="1042" y="290"/>
                    <a:pt x="1045" y="286"/>
                  </a:cubicBezTo>
                  <a:cubicBezTo>
                    <a:pt x="1048" y="282"/>
                    <a:pt x="1049" y="280"/>
                    <a:pt x="1054" y="279"/>
                  </a:cubicBezTo>
                  <a:cubicBezTo>
                    <a:pt x="1060" y="277"/>
                    <a:pt x="1066" y="276"/>
                    <a:pt x="1072" y="274"/>
                  </a:cubicBezTo>
                  <a:cubicBezTo>
                    <a:pt x="1081" y="272"/>
                    <a:pt x="1092" y="271"/>
                    <a:pt x="1100" y="266"/>
                  </a:cubicBezTo>
                  <a:cubicBezTo>
                    <a:pt x="1111" y="260"/>
                    <a:pt x="1121" y="253"/>
                    <a:pt x="1131" y="247"/>
                  </a:cubicBezTo>
                  <a:cubicBezTo>
                    <a:pt x="1136" y="241"/>
                    <a:pt x="1136" y="241"/>
                    <a:pt x="1134" y="234"/>
                  </a:cubicBezTo>
                  <a:close/>
                  <a:moveTo>
                    <a:pt x="2155" y="814"/>
                  </a:moveTo>
                  <a:cubicBezTo>
                    <a:pt x="2157" y="813"/>
                    <a:pt x="2161" y="813"/>
                    <a:pt x="2161" y="810"/>
                  </a:cubicBezTo>
                  <a:cubicBezTo>
                    <a:pt x="2161" y="807"/>
                    <a:pt x="2162" y="804"/>
                    <a:pt x="2165" y="804"/>
                  </a:cubicBezTo>
                  <a:cubicBezTo>
                    <a:pt x="2165" y="801"/>
                    <a:pt x="2165" y="799"/>
                    <a:pt x="2162" y="799"/>
                  </a:cubicBezTo>
                  <a:cubicBezTo>
                    <a:pt x="2162" y="799"/>
                    <a:pt x="2162" y="800"/>
                    <a:pt x="2162" y="801"/>
                  </a:cubicBezTo>
                  <a:cubicBezTo>
                    <a:pt x="2155" y="797"/>
                    <a:pt x="2151" y="803"/>
                    <a:pt x="2146" y="806"/>
                  </a:cubicBezTo>
                  <a:cubicBezTo>
                    <a:pt x="2146" y="811"/>
                    <a:pt x="2145" y="812"/>
                    <a:pt x="2149" y="815"/>
                  </a:cubicBezTo>
                  <a:cubicBezTo>
                    <a:pt x="2151" y="816"/>
                    <a:pt x="2152" y="816"/>
                    <a:pt x="2154" y="816"/>
                  </a:cubicBezTo>
                  <a:cubicBezTo>
                    <a:pt x="2156" y="816"/>
                    <a:pt x="2154" y="814"/>
                    <a:pt x="2155" y="814"/>
                  </a:cubicBezTo>
                  <a:close/>
                  <a:moveTo>
                    <a:pt x="2124" y="1024"/>
                  </a:moveTo>
                  <a:cubicBezTo>
                    <a:pt x="2125" y="1017"/>
                    <a:pt x="2124" y="1009"/>
                    <a:pt x="2126" y="1003"/>
                  </a:cubicBezTo>
                  <a:cubicBezTo>
                    <a:pt x="2128" y="996"/>
                    <a:pt x="2120" y="991"/>
                    <a:pt x="2115" y="997"/>
                  </a:cubicBezTo>
                  <a:cubicBezTo>
                    <a:pt x="2119" y="993"/>
                    <a:pt x="2115" y="993"/>
                    <a:pt x="2115" y="990"/>
                  </a:cubicBezTo>
                  <a:cubicBezTo>
                    <a:pt x="2114" y="988"/>
                    <a:pt x="2114" y="983"/>
                    <a:pt x="2113" y="982"/>
                  </a:cubicBezTo>
                  <a:cubicBezTo>
                    <a:pt x="2111" y="982"/>
                    <a:pt x="2107" y="981"/>
                    <a:pt x="2107" y="979"/>
                  </a:cubicBezTo>
                  <a:cubicBezTo>
                    <a:pt x="2106" y="976"/>
                    <a:pt x="2109" y="975"/>
                    <a:pt x="2109" y="972"/>
                  </a:cubicBezTo>
                  <a:cubicBezTo>
                    <a:pt x="2108" y="969"/>
                    <a:pt x="2103" y="969"/>
                    <a:pt x="2103" y="967"/>
                  </a:cubicBezTo>
                  <a:cubicBezTo>
                    <a:pt x="2103" y="963"/>
                    <a:pt x="2102" y="965"/>
                    <a:pt x="2099" y="963"/>
                  </a:cubicBezTo>
                  <a:cubicBezTo>
                    <a:pt x="2096" y="961"/>
                    <a:pt x="2100" y="960"/>
                    <a:pt x="2095" y="959"/>
                  </a:cubicBezTo>
                  <a:cubicBezTo>
                    <a:pt x="2092" y="959"/>
                    <a:pt x="2090" y="959"/>
                    <a:pt x="2089" y="957"/>
                  </a:cubicBezTo>
                  <a:cubicBezTo>
                    <a:pt x="2085" y="952"/>
                    <a:pt x="2081" y="951"/>
                    <a:pt x="2077" y="947"/>
                  </a:cubicBezTo>
                  <a:cubicBezTo>
                    <a:pt x="2073" y="944"/>
                    <a:pt x="2068" y="941"/>
                    <a:pt x="2065" y="937"/>
                  </a:cubicBezTo>
                  <a:cubicBezTo>
                    <a:pt x="2062" y="932"/>
                    <a:pt x="2063" y="929"/>
                    <a:pt x="2056" y="928"/>
                  </a:cubicBezTo>
                  <a:cubicBezTo>
                    <a:pt x="2054" y="928"/>
                    <a:pt x="2044" y="924"/>
                    <a:pt x="2043" y="926"/>
                  </a:cubicBezTo>
                  <a:cubicBezTo>
                    <a:pt x="2041" y="928"/>
                    <a:pt x="2049" y="938"/>
                    <a:pt x="2051" y="940"/>
                  </a:cubicBezTo>
                  <a:cubicBezTo>
                    <a:pt x="2054" y="942"/>
                    <a:pt x="2061" y="944"/>
                    <a:pt x="2061" y="949"/>
                  </a:cubicBezTo>
                  <a:cubicBezTo>
                    <a:pt x="2061" y="956"/>
                    <a:pt x="2069" y="955"/>
                    <a:pt x="2070" y="961"/>
                  </a:cubicBezTo>
                  <a:cubicBezTo>
                    <a:pt x="2071" y="964"/>
                    <a:pt x="2072" y="968"/>
                    <a:pt x="2073" y="971"/>
                  </a:cubicBezTo>
                  <a:cubicBezTo>
                    <a:pt x="2074" y="974"/>
                    <a:pt x="2076" y="973"/>
                    <a:pt x="2077" y="974"/>
                  </a:cubicBezTo>
                  <a:cubicBezTo>
                    <a:pt x="2081" y="978"/>
                    <a:pt x="2083" y="987"/>
                    <a:pt x="2086" y="992"/>
                  </a:cubicBezTo>
                  <a:cubicBezTo>
                    <a:pt x="2088" y="997"/>
                    <a:pt x="2091" y="1000"/>
                    <a:pt x="2094" y="1003"/>
                  </a:cubicBezTo>
                  <a:cubicBezTo>
                    <a:pt x="2101" y="1010"/>
                    <a:pt x="2107" y="1018"/>
                    <a:pt x="2115" y="1024"/>
                  </a:cubicBezTo>
                  <a:cubicBezTo>
                    <a:pt x="2115" y="1023"/>
                    <a:pt x="2115" y="1021"/>
                    <a:pt x="2115" y="1020"/>
                  </a:cubicBezTo>
                  <a:cubicBezTo>
                    <a:pt x="2119" y="1024"/>
                    <a:pt x="2121" y="1018"/>
                    <a:pt x="2124" y="1024"/>
                  </a:cubicBezTo>
                  <a:close/>
                  <a:moveTo>
                    <a:pt x="2141" y="995"/>
                  </a:moveTo>
                  <a:cubicBezTo>
                    <a:pt x="2137" y="991"/>
                    <a:pt x="2138" y="1000"/>
                    <a:pt x="2139" y="1001"/>
                  </a:cubicBezTo>
                  <a:cubicBezTo>
                    <a:pt x="2144" y="1003"/>
                    <a:pt x="2144" y="997"/>
                    <a:pt x="2141" y="995"/>
                  </a:cubicBezTo>
                  <a:close/>
                  <a:moveTo>
                    <a:pt x="2185" y="1039"/>
                  </a:moveTo>
                  <a:cubicBezTo>
                    <a:pt x="2181" y="1040"/>
                    <a:pt x="2176" y="1037"/>
                    <a:pt x="2177" y="1032"/>
                  </a:cubicBezTo>
                  <a:cubicBezTo>
                    <a:pt x="2174" y="1033"/>
                    <a:pt x="2167" y="1032"/>
                    <a:pt x="2166" y="1030"/>
                  </a:cubicBezTo>
                  <a:cubicBezTo>
                    <a:pt x="2163" y="1027"/>
                    <a:pt x="2162" y="1029"/>
                    <a:pt x="2161" y="1032"/>
                  </a:cubicBezTo>
                  <a:cubicBezTo>
                    <a:pt x="2161" y="1033"/>
                    <a:pt x="2159" y="1032"/>
                    <a:pt x="2157" y="1032"/>
                  </a:cubicBezTo>
                  <a:cubicBezTo>
                    <a:pt x="2151" y="1032"/>
                    <a:pt x="2147" y="1033"/>
                    <a:pt x="2144" y="1027"/>
                  </a:cubicBezTo>
                  <a:cubicBezTo>
                    <a:pt x="2143" y="1027"/>
                    <a:pt x="2136" y="1025"/>
                    <a:pt x="2134" y="1024"/>
                  </a:cubicBezTo>
                  <a:cubicBezTo>
                    <a:pt x="2133" y="1026"/>
                    <a:pt x="2131" y="1025"/>
                    <a:pt x="2128" y="1024"/>
                  </a:cubicBezTo>
                  <a:cubicBezTo>
                    <a:pt x="2126" y="1024"/>
                    <a:pt x="2126" y="1025"/>
                    <a:pt x="2124" y="1026"/>
                  </a:cubicBezTo>
                  <a:cubicBezTo>
                    <a:pt x="2119" y="1032"/>
                    <a:pt x="2126" y="1033"/>
                    <a:pt x="2130" y="1033"/>
                  </a:cubicBezTo>
                  <a:cubicBezTo>
                    <a:pt x="2130" y="1034"/>
                    <a:pt x="2130" y="1035"/>
                    <a:pt x="2129" y="1036"/>
                  </a:cubicBezTo>
                  <a:cubicBezTo>
                    <a:pt x="2134" y="1037"/>
                    <a:pt x="2139" y="1040"/>
                    <a:pt x="2143" y="1040"/>
                  </a:cubicBezTo>
                  <a:cubicBezTo>
                    <a:pt x="2146" y="1041"/>
                    <a:pt x="2148" y="1039"/>
                    <a:pt x="2151" y="1039"/>
                  </a:cubicBezTo>
                  <a:cubicBezTo>
                    <a:pt x="2153" y="1040"/>
                    <a:pt x="2156" y="1041"/>
                    <a:pt x="2158" y="1042"/>
                  </a:cubicBezTo>
                  <a:cubicBezTo>
                    <a:pt x="2160" y="1043"/>
                    <a:pt x="2162" y="1044"/>
                    <a:pt x="2164" y="1044"/>
                  </a:cubicBezTo>
                  <a:cubicBezTo>
                    <a:pt x="2166" y="1044"/>
                    <a:pt x="2168" y="1044"/>
                    <a:pt x="2169" y="1045"/>
                  </a:cubicBezTo>
                  <a:cubicBezTo>
                    <a:pt x="2170" y="1045"/>
                    <a:pt x="2171" y="1043"/>
                    <a:pt x="2172" y="1043"/>
                  </a:cubicBezTo>
                  <a:cubicBezTo>
                    <a:pt x="2176" y="1044"/>
                    <a:pt x="2178" y="1045"/>
                    <a:pt x="2183" y="1044"/>
                  </a:cubicBezTo>
                  <a:cubicBezTo>
                    <a:pt x="2186" y="1046"/>
                    <a:pt x="2190" y="1047"/>
                    <a:pt x="2193" y="1048"/>
                  </a:cubicBezTo>
                  <a:cubicBezTo>
                    <a:pt x="2189" y="1044"/>
                    <a:pt x="2194" y="1037"/>
                    <a:pt x="2185" y="1039"/>
                  </a:cubicBezTo>
                  <a:close/>
                  <a:moveTo>
                    <a:pt x="2119" y="990"/>
                  </a:moveTo>
                  <a:cubicBezTo>
                    <a:pt x="2121" y="992"/>
                    <a:pt x="2121" y="991"/>
                    <a:pt x="2123" y="991"/>
                  </a:cubicBezTo>
                  <a:cubicBezTo>
                    <a:pt x="2124" y="991"/>
                    <a:pt x="2124" y="993"/>
                    <a:pt x="2125" y="994"/>
                  </a:cubicBezTo>
                  <a:cubicBezTo>
                    <a:pt x="2126" y="996"/>
                    <a:pt x="2126" y="997"/>
                    <a:pt x="2127" y="998"/>
                  </a:cubicBezTo>
                  <a:cubicBezTo>
                    <a:pt x="2129" y="999"/>
                    <a:pt x="2130" y="1000"/>
                    <a:pt x="2132" y="1000"/>
                  </a:cubicBezTo>
                  <a:cubicBezTo>
                    <a:pt x="2130" y="998"/>
                    <a:pt x="2131" y="997"/>
                    <a:pt x="2132" y="995"/>
                  </a:cubicBezTo>
                  <a:cubicBezTo>
                    <a:pt x="2126" y="995"/>
                    <a:pt x="2129" y="986"/>
                    <a:pt x="2124" y="986"/>
                  </a:cubicBezTo>
                  <a:cubicBezTo>
                    <a:pt x="2124" y="987"/>
                    <a:pt x="2124" y="988"/>
                    <a:pt x="2124" y="988"/>
                  </a:cubicBezTo>
                  <a:cubicBezTo>
                    <a:pt x="2122" y="985"/>
                    <a:pt x="2121" y="988"/>
                    <a:pt x="2119" y="9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282F39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76" name="Immagin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9258" y="2529750"/>
            <a:ext cx="10418967" cy="1810669"/>
          </a:xfrm>
          <a:prstGeom prst="rect">
            <a:avLst/>
          </a:prstGeom>
        </p:spPr>
      </p:pic>
      <p:sp>
        <p:nvSpPr>
          <p:cNvPr id="70" name="Rettangolo 69"/>
          <p:cNvSpPr/>
          <p:nvPr/>
        </p:nvSpPr>
        <p:spPr>
          <a:xfrm>
            <a:off x="7214239" y="4206390"/>
            <a:ext cx="1907251" cy="9021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9826" y="-526825"/>
            <a:ext cx="10644539" cy="2572735"/>
          </a:xfrm>
          <a:prstGeom prst="rect">
            <a:avLst/>
          </a:prstGeom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2461436" y="237127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 smtClean="0">
                <a:solidFill>
                  <a:schemeClr val="bg1"/>
                </a:solidFill>
                <a:hlinkClick r:id="rId4"/>
              </a:rPr>
              <a:t>www.</a:t>
            </a:r>
            <a:r>
              <a:rPr lang="it-IT" sz="3200" b="1" dirty="0" smtClean="0">
                <a:solidFill>
                  <a:schemeClr val="bg1"/>
                </a:solidFill>
                <a:hlinkClick r:id="rId4"/>
              </a:rPr>
              <a:t>SACE</a:t>
            </a:r>
            <a:r>
              <a:rPr lang="it-IT" sz="2400" b="1" dirty="0" smtClean="0">
                <a:solidFill>
                  <a:schemeClr val="bg1"/>
                </a:solidFill>
                <a:hlinkClick r:id="rId4"/>
              </a:rPr>
              <a:t>.it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9" name="Rettangolo 38"/>
          <p:cNvSpPr/>
          <p:nvPr/>
        </p:nvSpPr>
        <p:spPr>
          <a:xfrm>
            <a:off x="343673" y="1535848"/>
            <a:ext cx="1512000" cy="1408354"/>
          </a:xfrm>
          <a:prstGeom prst="rect">
            <a:avLst/>
          </a:prstGeom>
          <a:noFill/>
          <a:ln>
            <a:solidFill>
              <a:srgbClr val="415464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Rectangle 1096"/>
          <p:cNvSpPr/>
          <p:nvPr/>
        </p:nvSpPr>
        <p:spPr>
          <a:xfrm>
            <a:off x="315160" y="1867028"/>
            <a:ext cx="150692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Piazza Poli, 37\42 00187 RM</a:t>
            </a:r>
          </a:p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+39 06 67361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info@sacesimest.it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406510" y="1533728"/>
            <a:ext cx="1403968" cy="34240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lvl="0">
              <a:defRPr/>
            </a:pPr>
            <a:r>
              <a:rPr lang="it-IT" sz="1400" b="1" spc="-100" dirty="0" smtClean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SACE</a:t>
            </a:r>
            <a:endParaRPr lang="it-IT" sz="1400" b="1" spc="-100" dirty="0">
              <a:solidFill>
                <a:srgbClr val="415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ctangle 1096"/>
          <p:cNvSpPr/>
          <p:nvPr/>
        </p:nvSpPr>
        <p:spPr>
          <a:xfrm>
            <a:off x="3019578" y="4423671"/>
            <a:ext cx="1482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MESSICO, 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CITTÀ DEL MESSICO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+52 55 24536377 messico@sace.it</a:t>
            </a:r>
          </a:p>
        </p:txBody>
      </p:sp>
      <p:sp>
        <p:nvSpPr>
          <p:cNvPr id="45" name="Rectangle 1096"/>
          <p:cNvSpPr/>
          <p:nvPr/>
        </p:nvSpPr>
        <p:spPr>
          <a:xfrm>
            <a:off x="5923519" y="3846255"/>
            <a:ext cx="1337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fr-FR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EAU, DUBAI</a:t>
            </a:r>
            <a:br>
              <a:rPr lang="fr-FR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+971 45543451</a:t>
            </a:r>
            <a:b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dubai@sace.it</a:t>
            </a:r>
          </a:p>
        </p:txBody>
      </p:sp>
      <p:sp>
        <p:nvSpPr>
          <p:cNvPr id="46" name="Rectangle 1096"/>
          <p:cNvSpPr/>
          <p:nvPr/>
        </p:nvSpPr>
        <p:spPr>
          <a:xfrm>
            <a:off x="7352440" y="4423671"/>
            <a:ext cx="15246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TURCHIA, ISTANBUL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+90 2122458430/1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istanbul@sace.it</a:t>
            </a:r>
          </a:p>
        </p:txBody>
      </p:sp>
      <p:sp>
        <p:nvSpPr>
          <p:cNvPr id="47" name="Rectangle 1096"/>
          <p:cNvSpPr/>
          <p:nvPr/>
        </p:nvSpPr>
        <p:spPr>
          <a:xfrm>
            <a:off x="2996819" y="3846255"/>
            <a:ext cx="1504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CINA, HONG KONG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+852 35076190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hongkong@sace.it</a:t>
            </a:r>
          </a:p>
        </p:txBody>
      </p:sp>
      <p:sp>
        <p:nvSpPr>
          <p:cNvPr id="48" name="Rectangle 1096"/>
          <p:cNvSpPr/>
          <p:nvPr/>
        </p:nvSpPr>
        <p:spPr>
          <a:xfrm>
            <a:off x="5879710" y="4423671"/>
            <a:ext cx="18047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SUDAFRICA, JOHANNESBURG</a:t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+27 11 4638595 johannesburg@sace.it</a:t>
            </a:r>
          </a:p>
        </p:txBody>
      </p:sp>
      <p:sp>
        <p:nvSpPr>
          <p:cNvPr id="49" name="Rectangle 1096"/>
          <p:cNvSpPr/>
          <p:nvPr/>
        </p:nvSpPr>
        <p:spPr>
          <a:xfrm>
            <a:off x="4530523" y="4423671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RUSSIA, MOSCA</a:t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+7 495 2582155</a:t>
            </a:r>
            <a:b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mosca@sace.it</a:t>
            </a:r>
          </a:p>
        </p:txBody>
      </p:sp>
      <p:sp>
        <p:nvSpPr>
          <p:cNvPr id="50" name="Rectangle 1096"/>
          <p:cNvSpPr/>
          <p:nvPr/>
        </p:nvSpPr>
        <p:spPr>
          <a:xfrm>
            <a:off x="1436558" y="4423671"/>
            <a:ext cx="1337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KENYA, NAIROBI</a:t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+254 719 014 207 nairobi@sace.it</a:t>
            </a:r>
          </a:p>
        </p:txBody>
      </p:sp>
      <p:sp>
        <p:nvSpPr>
          <p:cNvPr id="51" name="Rectangle 1096"/>
          <p:cNvSpPr/>
          <p:nvPr/>
        </p:nvSpPr>
        <p:spPr>
          <a:xfrm>
            <a:off x="1420464" y="3846255"/>
            <a:ext cx="15815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BRASILE, SAN PAOLO</a:t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+55 11 31712138</a:t>
            </a:r>
            <a:b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saopaulo@sace.it</a:t>
            </a:r>
          </a:p>
        </p:txBody>
      </p:sp>
      <p:sp>
        <p:nvSpPr>
          <p:cNvPr id="52" name="Rectangle 1096"/>
          <p:cNvSpPr/>
          <p:nvPr/>
        </p:nvSpPr>
        <p:spPr>
          <a:xfrm>
            <a:off x="195276" y="4423671"/>
            <a:ext cx="1504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INDIA, MUMBAI</a:t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+91 22 43473470</a:t>
            </a:r>
            <a:b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mumbai@sace.it</a:t>
            </a:r>
          </a:p>
        </p:txBody>
      </p:sp>
      <p:sp>
        <p:nvSpPr>
          <p:cNvPr id="53" name="Rectangle 1096"/>
          <p:cNvSpPr/>
          <p:nvPr/>
        </p:nvSpPr>
        <p:spPr>
          <a:xfrm>
            <a:off x="2655650" y="1374190"/>
            <a:ext cx="13547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ANCONA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+39 071 29048248/9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ancona@sace.it</a:t>
            </a:r>
          </a:p>
        </p:txBody>
      </p:sp>
      <p:sp>
        <p:nvSpPr>
          <p:cNvPr id="55" name="Rectangle 1096"/>
          <p:cNvSpPr/>
          <p:nvPr/>
        </p:nvSpPr>
        <p:spPr>
          <a:xfrm>
            <a:off x="3902337" y="1374190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BRESCIA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+39 030 2292259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brescia@sace.it</a:t>
            </a:r>
          </a:p>
        </p:txBody>
      </p:sp>
      <p:sp>
        <p:nvSpPr>
          <p:cNvPr id="56" name="Rectangle 1096"/>
          <p:cNvSpPr/>
          <p:nvPr/>
        </p:nvSpPr>
        <p:spPr>
          <a:xfrm>
            <a:off x="5149023" y="1374190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+39 02 4344991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milano@sace.it</a:t>
            </a:r>
          </a:p>
        </p:txBody>
      </p:sp>
      <p:sp>
        <p:nvSpPr>
          <p:cNvPr id="57" name="Rectangle 1096"/>
          <p:cNvSpPr/>
          <p:nvPr/>
        </p:nvSpPr>
        <p:spPr>
          <a:xfrm>
            <a:off x="6394337" y="1374190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PALERMO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+39 091 7666670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palermo@sace.it</a:t>
            </a:r>
          </a:p>
        </p:txBody>
      </p:sp>
      <p:sp>
        <p:nvSpPr>
          <p:cNvPr id="58" name="Rectangle 1096"/>
          <p:cNvSpPr/>
          <p:nvPr/>
        </p:nvSpPr>
        <p:spPr>
          <a:xfrm>
            <a:off x="7645646" y="1374190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VENEZIA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+39 041 2905111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venezia@sace.it</a:t>
            </a:r>
          </a:p>
        </p:txBody>
      </p:sp>
      <p:sp>
        <p:nvSpPr>
          <p:cNvPr id="59" name="Rectangle 1096"/>
          <p:cNvSpPr/>
          <p:nvPr/>
        </p:nvSpPr>
        <p:spPr>
          <a:xfrm>
            <a:off x="2655650" y="1973422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+39 080 5467763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bari@sace.it</a:t>
            </a:r>
          </a:p>
        </p:txBody>
      </p:sp>
      <p:sp>
        <p:nvSpPr>
          <p:cNvPr id="60" name="Rectangle 1096"/>
          <p:cNvSpPr/>
          <p:nvPr/>
        </p:nvSpPr>
        <p:spPr>
          <a:xfrm>
            <a:off x="3902337" y="1973422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+39 055 5365705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firenze@sace.it</a:t>
            </a:r>
          </a:p>
        </p:txBody>
      </p:sp>
      <p:sp>
        <p:nvSpPr>
          <p:cNvPr id="61" name="Rectangle 1096"/>
          <p:cNvSpPr/>
          <p:nvPr/>
        </p:nvSpPr>
        <p:spPr>
          <a:xfrm>
            <a:off x="5149023" y="1973422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MONZA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+39 039 3638247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monza@sace.it</a:t>
            </a:r>
          </a:p>
        </p:txBody>
      </p:sp>
      <p:sp>
        <p:nvSpPr>
          <p:cNvPr id="62" name="Rectangle 1096"/>
          <p:cNvSpPr/>
          <p:nvPr/>
        </p:nvSpPr>
        <p:spPr>
          <a:xfrm>
            <a:off x="6394337" y="1973422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+39 06 6736309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roma@sace.it</a:t>
            </a:r>
          </a:p>
        </p:txBody>
      </p:sp>
      <p:sp>
        <p:nvSpPr>
          <p:cNvPr id="63" name="Rectangle 1096"/>
          <p:cNvSpPr/>
          <p:nvPr/>
        </p:nvSpPr>
        <p:spPr>
          <a:xfrm>
            <a:off x="7645646" y="1973422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+39 045 597014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verona@sace.it</a:t>
            </a:r>
          </a:p>
        </p:txBody>
      </p:sp>
      <p:sp>
        <p:nvSpPr>
          <p:cNvPr id="64" name="Rectangle 1096"/>
          <p:cNvSpPr/>
          <p:nvPr/>
        </p:nvSpPr>
        <p:spPr>
          <a:xfrm>
            <a:off x="2679510" y="2572653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+39  051 0227440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bologna@sace.it</a:t>
            </a:r>
          </a:p>
        </p:txBody>
      </p:sp>
      <p:sp>
        <p:nvSpPr>
          <p:cNvPr id="65" name="Rectangle 1096"/>
          <p:cNvSpPr/>
          <p:nvPr/>
        </p:nvSpPr>
        <p:spPr>
          <a:xfrm>
            <a:off x="3926197" y="2572653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LUCCA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+39 0583 444234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lucca@sace.it</a:t>
            </a:r>
          </a:p>
        </p:txBody>
      </p:sp>
      <p:sp>
        <p:nvSpPr>
          <p:cNvPr id="66" name="Rectangle 1096"/>
          <p:cNvSpPr/>
          <p:nvPr/>
        </p:nvSpPr>
        <p:spPr>
          <a:xfrm>
            <a:off x="5172883" y="2572653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NAPOLI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+39 081 5836131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napoli@sace.it</a:t>
            </a:r>
          </a:p>
        </p:txBody>
      </p:sp>
      <p:sp>
        <p:nvSpPr>
          <p:cNvPr id="67" name="Rectangle 1096"/>
          <p:cNvSpPr/>
          <p:nvPr/>
        </p:nvSpPr>
        <p:spPr>
          <a:xfrm>
            <a:off x="6418197" y="2572653"/>
            <a:ext cx="1248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pl-PL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TORINO</a:t>
            </a:r>
            <a:br>
              <a:rPr lang="pl-PL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+39 0110142450</a:t>
            </a:r>
            <a:br>
              <a:rPr lang="pl-PL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torino@sace.it</a:t>
            </a:r>
          </a:p>
        </p:txBody>
      </p:sp>
      <p:sp>
        <p:nvSpPr>
          <p:cNvPr id="69" name="Rectangle 1096"/>
          <p:cNvSpPr/>
          <p:nvPr/>
        </p:nvSpPr>
        <p:spPr>
          <a:xfrm>
            <a:off x="4496265" y="3846255"/>
            <a:ext cx="1504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CINA, SHANGHAI</a:t>
            </a:r>
            <a:b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+8621 51175446</a:t>
            </a:r>
            <a:b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shanghai@sace.it</a:t>
            </a:r>
          </a:p>
        </p:txBody>
      </p:sp>
      <p:sp>
        <p:nvSpPr>
          <p:cNvPr id="68" name="Rectangle 1096"/>
          <p:cNvSpPr/>
          <p:nvPr/>
        </p:nvSpPr>
        <p:spPr>
          <a:xfrm>
            <a:off x="7328046" y="3846255"/>
            <a:ext cx="13375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fr-FR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EGITTO, IL CAIRO</a:t>
            </a:r>
            <a:br>
              <a:rPr lang="fr-FR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+20 227356875</a:t>
            </a:r>
            <a:b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cairo@sace.it</a:t>
            </a:r>
          </a:p>
        </p:txBody>
      </p:sp>
      <p:sp>
        <p:nvSpPr>
          <p:cNvPr id="40" name="Rectangle 1096"/>
          <p:cNvSpPr/>
          <p:nvPr/>
        </p:nvSpPr>
        <p:spPr>
          <a:xfrm>
            <a:off x="195276" y="3840460"/>
            <a:ext cx="150462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buClr>
                <a:srgbClr val="910E12"/>
              </a:buClr>
              <a:buSzPct val="100000"/>
            </a:pP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GHANA</a:t>
            </a: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ACCRA</a:t>
            </a:r>
            <a: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+39 06 6736000 info</a:t>
            </a: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@sace</a:t>
            </a:r>
            <a:r>
              <a:rPr lang="it-IT" sz="1000" dirty="0" err="1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simest</a:t>
            </a:r>
            <a:r>
              <a:rPr lang="cs-CZ" sz="10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.it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51B57DC0-B265-4F7A-9209-06716E1A2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85007" y="-535519"/>
            <a:ext cx="2394820" cy="2388568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905443" y="809104"/>
            <a:ext cx="744140" cy="215444"/>
          </a:xfrm>
          <a:prstGeom prst="rect">
            <a:avLst/>
          </a:prstGeom>
          <a:solidFill>
            <a:srgbClr val="415364"/>
          </a:solidFill>
        </p:spPr>
        <p:txBody>
          <a:bodyPr wrap="square" rtlCol="0">
            <a:spAutoFit/>
          </a:bodyPr>
          <a:lstStyle/>
          <a:p>
            <a:r>
              <a:rPr lang="it-IT" sz="800" b="1" dirty="0" smtClean="0">
                <a:solidFill>
                  <a:schemeClr val="bg1"/>
                </a:solidFill>
              </a:rPr>
              <a:t> </a:t>
            </a:r>
            <a:r>
              <a:rPr lang="it-IT" sz="7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www.sace.it</a:t>
            </a:r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4379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33288" y="1310639"/>
            <a:ext cx="73150" cy="484631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48220" y="1252070"/>
            <a:ext cx="288036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15" dirty="0">
                <a:solidFill>
                  <a:srgbClr val="415064"/>
                </a:solidFill>
                <a:latin typeface="Arial"/>
                <a:cs typeface="Arial"/>
              </a:rPr>
              <a:t>SACE</a:t>
            </a:r>
            <a:r>
              <a:rPr sz="1400" b="1" spc="30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è</a:t>
            </a:r>
            <a:r>
              <a:rPr sz="1400" spc="-1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una</a:t>
            </a:r>
            <a:r>
              <a:rPr sz="1400" spc="-2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società</a:t>
            </a:r>
            <a:r>
              <a:rPr sz="1400" spc="-5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per</a:t>
            </a:r>
            <a:r>
              <a:rPr sz="1400" spc="-2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azioni</a:t>
            </a:r>
            <a:r>
              <a:rPr sz="1400" spc="-1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sotto </a:t>
            </a:r>
            <a:r>
              <a:rPr sz="1400" spc="-37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la direzione e il 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coordinamento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del </a:t>
            </a:r>
            <a:r>
              <a:rPr sz="1400" spc="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b="1" spc="-5" dirty="0">
                <a:solidFill>
                  <a:srgbClr val="415064"/>
                </a:solidFill>
                <a:latin typeface="Arial"/>
                <a:cs typeface="Arial"/>
              </a:rPr>
              <a:t>Ministero dell’Economia </a:t>
            </a:r>
            <a:r>
              <a:rPr sz="1400" b="1" dirty="0">
                <a:solidFill>
                  <a:srgbClr val="415064"/>
                </a:solidFill>
                <a:latin typeface="Arial"/>
                <a:cs typeface="Arial"/>
              </a:rPr>
              <a:t>e </a:t>
            </a:r>
            <a:r>
              <a:rPr sz="1400" b="1" spc="-5" dirty="0">
                <a:solidFill>
                  <a:srgbClr val="415064"/>
                </a:solidFill>
                <a:latin typeface="Arial"/>
                <a:cs typeface="Arial"/>
              </a:rPr>
              <a:t>delle </a:t>
            </a:r>
            <a:r>
              <a:rPr sz="1400" b="1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15064"/>
                </a:solidFill>
                <a:latin typeface="Arial"/>
                <a:cs typeface="Arial"/>
              </a:rPr>
              <a:t>Finanze.</a:t>
            </a:r>
            <a:endParaRPr sz="1400" dirty="0">
              <a:solidFill>
                <a:srgbClr val="415064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3602" y="2503357"/>
            <a:ext cx="3019425" cy="666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Detiene</a:t>
            </a:r>
            <a:r>
              <a:rPr sz="1400" spc="-5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il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76%</a:t>
            </a:r>
            <a:r>
              <a:rPr sz="1400" spc="-3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del</a:t>
            </a:r>
            <a:r>
              <a:rPr sz="1400" spc="-2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capitale</a:t>
            </a:r>
            <a:r>
              <a:rPr sz="1400" spc="-6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di</a:t>
            </a:r>
            <a:r>
              <a:rPr sz="1400" spc="-1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b="1" spc="5" dirty="0">
                <a:solidFill>
                  <a:srgbClr val="415064"/>
                </a:solidFill>
                <a:latin typeface="Arial"/>
                <a:cs typeface="Arial"/>
              </a:rPr>
              <a:t>SIMEST </a:t>
            </a:r>
            <a:r>
              <a:rPr sz="1400" b="1" spc="-375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e il 100% delle azioni di </a:t>
            </a:r>
            <a:r>
              <a:rPr sz="1400" b="1" spc="-10" dirty="0">
                <a:solidFill>
                  <a:srgbClr val="415064"/>
                </a:solidFill>
                <a:latin typeface="Arial"/>
                <a:cs typeface="Arial"/>
              </a:rPr>
              <a:t>SACE </a:t>
            </a:r>
            <a:r>
              <a:rPr sz="1400" b="1" spc="-5" dirty="0">
                <a:solidFill>
                  <a:srgbClr val="415064"/>
                </a:solidFill>
                <a:latin typeface="Arial"/>
                <a:cs typeface="Arial"/>
              </a:rPr>
              <a:t>FCT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e </a:t>
            </a:r>
            <a:r>
              <a:rPr sz="1400" spc="-37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di</a:t>
            </a:r>
            <a:r>
              <a:rPr sz="1400" spc="-1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b="1" spc="-15" dirty="0">
                <a:solidFill>
                  <a:srgbClr val="415064"/>
                </a:solidFill>
                <a:latin typeface="Arial"/>
                <a:cs typeface="Arial"/>
              </a:rPr>
              <a:t>SACE</a:t>
            </a:r>
            <a:r>
              <a:rPr sz="1400" b="1" spc="40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15064"/>
                </a:solidFill>
                <a:latin typeface="Arial"/>
                <a:cs typeface="Arial"/>
              </a:rPr>
              <a:t>BT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.</a:t>
            </a:r>
            <a:endParaRPr sz="1400" dirty="0">
              <a:solidFill>
                <a:srgbClr val="415064"/>
              </a:solidFill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5813" y="3541283"/>
            <a:ext cx="2954020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SACE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BT</a:t>
            </a:r>
            <a:r>
              <a:rPr sz="1400" spc="-4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a</a:t>
            </a:r>
            <a:r>
              <a:rPr sz="1400" spc="-2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sua</a:t>
            </a:r>
            <a:r>
              <a:rPr sz="1400" spc="-2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415064"/>
                </a:solidFill>
                <a:latin typeface="Arial MT"/>
                <a:cs typeface="Arial MT"/>
              </a:rPr>
              <a:t>volta</a:t>
            </a:r>
            <a:r>
              <a:rPr sz="1400" spc="-1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detiene</a:t>
            </a:r>
            <a:r>
              <a:rPr sz="1400" spc="-4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il</a:t>
            </a:r>
            <a:r>
              <a:rPr sz="1400" spc="-10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100%</a:t>
            </a: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del</a:t>
            </a:r>
            <a:r>
              <a:rPr sz="1400" spc="-3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capitale</a:t>
            </a:r>
            <a:r>
              <a:rPr sz="1400" spc="-4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dirty="0">
                <a:solidFill>
                  <a:srgbClr val="415064"/>
                </a:solidFill>
                <a:latin typeface="Arial MT"/>
                <a:cs typeface="Arial MT"/>
              </a:rPr>
              <a:t>di</a:t>
            </a:r>
            <a:r>
              <a:rPr sz="1400" spc="-15" dirty="0">
                <a:solidFill>
                  <a:srgbClr val="415064"/>
                </a:solidFill>
                <a:latin typeface="Arial MT"/>
                <a:cs typeface="Arial MT"/>
              </a:rPr>
              <a:t> </a:t>
            </a:r>
            <a:r>
              <a:rPr sz="1400" b="1" spc="-10" dirty="0">
                <a:solidFill>
                  <a:srgbClr val="415064"/>
                </a:solidFill>
                <a:latin typeface="Arial"/>
                <a:cs typeface="Arial"/>
              </a:rPr>
              <a:t>SACE</a:t>
            </a:r>
            <a:r>
              <a:rPr sz="1400" b="1" spc="30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415064"/>
                </a:solidFill>
                <a:latin typeface="Arial"/>
                <a:cs typeface="Arial"/>
              </a:rPr>
              <a:t>SRV</a:t>
            </a:r>
            <a:r>
              <a:rPr sz="1400" spc="-10" dirty="0">
                <a:solidFill>
                  <a:srgbClr val="415064"/>
                </a:solidFill>
                <a:latin typeface="Arial MT"/>
                <a:cs typeface="Arial MT"/>
              </a:rPr>
              <a:t>.</a:t>
            </a:r>
            <a:endParaRPr sz="1400" dirty="0">
              <a:solidFill>
                <a:srgbClr val="415064"/>
              </a:solidFill>
              <a:latin typeface="Arial MT"/>
              <a:cs typeface="Arial MT"/>
            </a:endParaRPr>
          </a:p>
        </p:txBody>
      </p:sp>
      <p:sp>
        <p:nvSpPr>
          <p:cNvPr id="31" name="Segnaposto testo 30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it-IT" dirty="0"/>
              <a:t>Dal </a:t>
            </a:r>
            <a:r>
              <a:rPr lang="it-IT" dirty="0" smtClean="0"/>
              <a:t>1977 sosteniamo la </a:t>
            </a:r>
            <a:r>
              <a:rPr lang="it-IT" dirty="0"/>
              <a:t>competitività delle imprese</a:t>
            </a:r>
          </a:p>
        </p:txBody>
      </p:sp>
      <p:sp>
        <p:nvSpPr>
          <p:cNvPr id="32" name="Segnaposto testo 3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modello operativo </a:t>
            </a:r>
            <a:r>
              <a:rPr lang="it-IT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unico per 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sviluppo economico del Paese</a:t>
            </a:r>
          </a:p>
        </p:txBody>
      </p:sp>
      <p:grpSp>
        <p:nvGrpSpPr>
          <p:cNvPr id="35" name="Gruppo 34"/>
          <p:cNvGrpSpPr/>
          <p:nvPr/>
        </p:nvGrpSpPr>
        <p:grpSpPr>
          <a:xfrm>
            <a:off x="3817620" y="647449"/>
            <a:ext cx="5145658" cy="3272409"/>
            <a:chOff x="3811270" y="940308"/>
            <a:chExt cx="5145658" cy="3272409"/>
          </a:xfrm>
        </p:grpSpPr>
        <p:sp>
          <p:nvSpPr>
            <p:cNvPr id="2" name="object 2"/>
            <p:cNvSpPr/>
            <p:nvPr/>
          </p:nvSpPr>
          <p:spPr>
            <a:xfrm>
              <a:off x="5805678" y="2800350"/>
              <a:ext cx="1905" cy="207010"/>
            </a:xfrm>
            <a:custGeom>
              <a:avLst/>
              <a:gdLst/>
              <a:ahLst/>
              <a:cxnLst/>
              <a:rect l="l" t="t" r="r" b="b"/>
              <a:pathLst>
                <a:path w="1904" h="207010">
                  <a:moveTo>
                    <a:pt x="0" y="0"/>
                  </a:moveTo>
                  <a:lnTo>
                    <a:pt x="1777" y="207010"/>
                  </a:lnTo>
                </a:path>
              </a:pathLst>
            </a:custGeom>
            <a:ln w="19812">
              <a:solidFill>
                <a:srgbClr val="41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" name="object 3"/>
            <p:cNvSpPr/>
            <p:nvPr/>
          </p:nvSpPr>
          <p:spPr>
            <a:xfrm>
              <a:off x="4362450" y="2521457"/>
              <a:ext cx="949960" cy="486409"/>
            </a:xfrm>
            <a:custGeom>
              <a:avLst/>
              <a:gdLst/>
              <a:ahLst/>
              <a:cxnLst/>
              <a:rect l="l" t="t" r="r" b="b"/>
              <a:pathLst>
                <a:path w="949960" h="486410">
                  <a:moveTo>
                    <a:pt x="949705" y="0"/>
                  </a:moveTo>
                  <a:lnTo>
                    <a:pt x="0" y="485902"/>
                  </a:lnTo>
                </a:path>
              </a:pathLst>
            </a:custGeom>
            <a:ln w="19812">
              <a:solidFill>
                <a:srgbClr val="41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5" name="object 5"/>
            <p:cNvGrpSpPr/>
            <p:nvPr/>
          </p:nvGrpSpPr>
          <p:grpSpPr>
            <a:xfrm>
              <a:off x="3811270" y="2977642"/>
              <a:ext cx="1073785" cy="1235075"/>
              <a:chOff x="3811270" y="2977642"/>
              <a:chExt cx="1073785" cy="1235075"/>
            </a:xfrm>
          </p:grpSpPr>
          <p:sp>
            <p:nvSpPr>
              <p:cNvPr id="6" name="object 6"/>
              <p:cNvSpPr/>
              <p:nvPr/>
            </p:nvSpPr>
            <p:spPr>
              <a:xfrm>
                <a:off x="3817620" y="2983992"/>
                <a:ext cx="106108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1085" h="1222375">
                    <a:moveTo>
                      <a:pt x="532891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2891" y="1222248"/>
                    </a:lnTo>
                    <a:lnTo>
                      <a:pt x="1060703" y="920457"/>
                    </a:lnTo>
                    <a:lnTo>
                      <a:pt x="1060703" y="306831"/>
                    </a:lnTo>
                    <a:lnTo>
                      <a:pt x="5328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7"/>
              <p:cNvSpPr/>
              <p:nvPr/>
            </p:nvSpPr>
            <p:spPr>
              <a:xfrm>
                <a:off x="3817620" y="2983992"/>
                <a:ext cx="106108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1085" h="1222375">
                    <a:moveTo>
                      <a:pt x="532891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2891" y="1222248"/>
                    </a:lnTo>
                    <a:lnTo>
                      <a:pt x="1060703" y="920457"/>
                    </a:lnTo>
                    <a:lnTo>
                      <a:pt x="1060703" y="306831"/>
                    </a:lnTo>
                    <a:lnTo>
                      <a:pt x="532891" y="0"/>
                    </a:lnTo>
                    <a:close/>
                  </a:path>
                </a:pathLst>
              </a:custGeom>
              <a:ln w="12192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8"/>
            <p:cNvSpPr txBox="1"/>
            <p:nvPr/>
          </p:nvSpPr>
          <p:spPr>
            <a:xfrm>
              <a:off x="3835146" y="3204718"/>
              <a:ext cx="1023619" cy="70104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78435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5" dirty="0">
                  <a:solidFill>
                    <a:srgbClr val="44536A"/>
                  </a:solidFill>
                  <a:latin typeface="Arial"/>
                  <a:cs typeface="Arial"/>
                </a:rPr>
                <a:t>SIMEST</a:t>
              </a:r>
              <a:endParaRPr sz="1400">
                <a:latin typeface="Arial"/>
                <a:cs typeface="Arial"/>
              </a:endParaRPr>
            </a:p>
            <a:p>
              <a:pPr marL="103505" marR="95885" indent="103505">
                <a:lnSpc>
                  <a:spcPct val="100000"/>
                </a:lnSpc>
                <a:spcBef>
                  <a:spcPts val="35"/>
                </a:spcBef>
              </a:pP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Finanziamenti per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l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’</a:t>
              </a:r>
              <a:r>
                <a:rPr sz="600" spc="5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nternaz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ona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li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zzaz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one,  supporto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del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credito</a:t>
              </a:r>
              <a:r>
                <a:rPr sz="600" spc="-3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alle</a:t>
              </a:r>
              <a:endParaRPr sz="600">
                <a:latin typeface="Arial MT"/>
                <a:cs typeface="Arial MT"/>
              </a:endParaRPr>
            </a:p>
            <a:p>
              <a:pPr marL="349250" marR="5080" indent="-337185">
                <a:lnSpc>
                  <a:spcPct val="100000"/>
                </a:lnSpc>
              </a:pP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e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sp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o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rta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z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oni</a:t>
              </a:r>
              <a:r>
                <a:rPr sz="600" spc="-1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e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pa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rte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c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paz</a:t>
              </a:r>
              <a:r>
                <a:rPr sz="600" spc="10" dirty="0">
                  <a:solidFill>
                    <a:srgbClr val="44536A"/>
                  </a:solidFill>
                  <a:latin typeface="Arial MT"/>
                  <a:cs typeface="Arial MT"/>
                </a:rPr>
                <a:t>i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one  al</a:t>
              </a:r>
              <a:r>
                <a:rPr sz="600" spc="-1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capitale</a:t>
              </a:r>
              <a:endParaRPr sz="600">
                <a:latin typeface="Arial MT"/>
                <a:cs typeface="Arial MT"/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6464808" y="2980944"/>
              <a:ext cx="1061085" cy="1221105"/>
            </a:xfrm>
            <a:custGeom>
              <a:avLst/>
              <a:gdLst/>
              <a:ahLst/>
              <a:cxnLst/>
              <a:rect l="l" t="t" r="r" b="b"/>
              <a:pathLst>
                <a:path w="1061084" h="1221104">
                  <a:moveTo>
                    <a:pt x="532891" y="0"/>
                  </a:moveTo>
                  <a:lnTo>
                    <a:pt x="0" y="306450"/>
                  </a:lnTo>
                  <a:lnTo>
                    <a:pt x="0" y="919314"/>
                  </a:lnTo>
                  <a:lnTo>
                    <a:pt x="532891" y="1220724"/>
                  </a:lnTo>
                  <a:lnTo>
                    <a:pt x="1060703" y="919314"/>
                  </a:lnTo>
                  <a:lnTo>
                    <a:pt x="1060703" y="306450"/>
                  </a:lnTo>
                  <a:lnTo>
                    <a:pt x="532891" y="0"/>
                  </a:lnTo>
                  <a:close/>
                </a:path>
              </a:pathLst>
            </a:custGeom>
            <a:ln w="12192">
              <a:solidFill>
                <a:srgbClr val="44536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 txBox="1"/>
            <p:nvPr/>
          </p:nvSpPr>
          <p:spPr>
            <a:xfrm>
              <a:off x="6509766" y="3232785"/>
              <a:ext cx="970915" cy="609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635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5" dirty="0">
                  <a:solidFill>
                    <a:srgbClr val="44536A"/>
                  </a:solidFill>
                  <a:latin typeface="Arial"/>
                  <a:cs typeface="Arial"/>
                </a:rPr>
                <a:t>SACE</a:t>
              </a:r>
              <a:r>
                <a:rPr sz="1400" b="1" dirty="0">
                  <a:solidFill>
                    <a:srgbClr val="44536A"/>
                  </a:solidFill>
                  <a:latin typeface="Arial"/>
                  <a:cs typeface="Arial"/>
                </a:rPr>
                <a:t> </a:t>
              </a:r>
              <a:r>
                <a:rPr sz="1400" b="1" spc="-10" dirty="0">
                  <a:solidFill>
                    <a:srgbClr val="44536A"/>
                  </a:solidFill>
                  <a:latin typeface="Arial"/>
                  <a:cs typeface="Arial"/>
                </a:rPr>
                <a:t>SRV</a:t>
              </a:r>
              <a:endParaRPr sz="140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35"/>
                </a:spcBef>
              </a:pP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Acquisizione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di informazioni </a:t>
              </a:r>
              <a:r>
                <a:rPr sz="600" spc="-15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commerciali,</a:t>
              </a:r>
              <a:r>
                <a:rPr sz="600" spc="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gestione </a:t>
              </a:r>
              <a:r>
                <a:rPr sz="600" spc="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istruttorie</a:t>
              </a:r>
              <a:r>
                <a:rPr sz="600" spc="-4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e</a:t>
              </a:r>
              <a:endParaRPr sz="600">
                <a:latin typeface="Arial MT"/>
                <a:cs typeface="Arial MT"/>
              </a:endParaRPr>
            </a:p>
            <a:p>
              <a:pPr algn="ctr">
                <a:lnSpc>
                  <a:spcPct val="100000"/>
                </a:lnSpc>
              </a:pP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recupero</a:t>
              </a:r>
              <a:r>
                <a:rPr sz="600" spc="-3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crediti</a:t>
              </a:r>
              <a:endParaRPr sz="600">
                <a:latin typeface="Arial MT"/>
                <a:cs typeface="Arial MT"/>
              </a:endParaRPr>
            </a:p>
          </p:txBody>
        </p:sp>
        <p:grpSp>
          <p:nvGrpSpPr>
            <p:cNvPr id="14" name="object 14"/>
            <p:cNvGrpSpPr/>
            <p:nvPr/>
          </p:nvGrpSpPr>
          <p:grpSpPr>
            <a:xfrm>
              <a:off x="5262371" y="2982467"/>
              <a:ext cx="1061085" cy="1222375"/>
              <a:chOff x="5262371" y="2982467"/>
              <a:chExt cx="1061085" cy="1222375"/>
            </a:xfrm>
          </p:grpSpPr>
          <p:sp>
            <p:nvSpPr>
              <p:cNvPr id="15" name="object 15"/>
              <p:cNvSpPr/>
              <p:nvPr/>
            </p:nvSpPr>
            <p:spPr>
              <a:xfrm>
                <a:off x="5262371" y="2982467"/>
                <a:ext cx="106108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1085" h="1222375">
                    <a:moveTo>
                      <a:pt x="532891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2891" y="1222248"/>
                    </a:lnTo>
                    <a:lnTo>
                      <a:pt x="1060703" y="920457"/>
                    </a:lnTo>
                    <a:lnTo>
                      <a:pt x="1060703" y="306831"/>
                    </a:lnTo>
                    <a:lnTo>
                      <a:pt x="532891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16" name="object 16"/>
              <p:cNvSpPr/>
              <p:nvPr/>
            </p:nvSpPr>
            <p:spPr>
              <a:xfrm>
                <a:off x="5262371" y="2982467"/>
                <a:ext cx="106108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1085" h="1222375">
                    <a:moveTo>
                      <a:pt x="532891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2891" y="1222248"/>
                    </a:lnTo>
                    <a:lnTo>
                      <a:pt x="1060703" y="920457"/>
                    </a:lnTo>
                    <a:lnTo>
                      <a:pt x="1060703" y="306831"/>
                    </a:lnTo>
                    <a:lnTo>
                      <a:pt x="532891" y="0"/>
                    </a:lnTo>
                    <a:close/>
                  </a:path>
                </a:pathLst>
              </a:custGeom>
              <a:ln w="12192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18" name="object 18"/>
            <p:cNvSpPr txBox="1"/>
            <p:nvPr/>
          </p:nvSpPr>
          <p:spPr>
            <a:xfrm>
              <a:off x="5321300" y="3241929"/>
              <a:ext cx="939800" cy="60960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508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0" dirty="0">
                  <a:solidFill>
                    <a:srgbClr val="44536A"/>
                  </a:solidFill>
                  <a:latin typeface="Arial"/>
                  <a:cs typeface="Arial"/>
                </a:rPr>
                <a:t>SACE</a:t>
              </a:r>
              <a:r>
                <a:rPr sz="1400" b="1" spc="-5" dirty="0">
                  <a:solidFill>
                    <a:srgbClr val="44536A"/>
                  </a:solidFill>
                  <a:latin typeface="Arial"/>
                  <a:cs typeface="Arial"/>
                </a:rPr>
                <a:t> </a:t>
              </a:r>
              <a:r>
                <a:rPr sz="1400" b="1" dirty="0">
                  <a:solidFill>
                    <a:srgbClr val="44536A"/>
                  </a:solidFill>
                  <a:latin typeface="Arial"/>
                  <a:cs typeface="Arial"/>
                </a:rPr>
                <a:t>BT</a:t>
              </a:r>
              <a:endParaRPr sz="140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35"/>
                </a:spcBef>
              </a:pP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Assicurazione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del</a:t>
              </a:r>
              <a:r>
                <a:rPr sz="600" spc="-2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credito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a </a:t>
              </a:r>
              <a:r>
                <a:rPr sz="600" spc="-15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breve termine,</a:t>
              </a:r>
              <a:endParaRPr sz="600">
                <a:latin typeface="Arial MT"/>
                <a:cs typeface="Arial MT"/>
              </a:endParaRPr>
            </a:p>
            <a:p>
              <a:pPr marL="2540" algn="ctr">
                <a:lnSpc>
                  <a:spcPct val="100000"/>
                </a:lnSpc>
              </a:pP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cauzioni</a:t>
              </a:r>
              <a:r>
                <a:rPr sz="600" spc="-2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e</a:t>
              </a:r>
              <a:r>
                <a:rPr sz="600" spc="-1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rischi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della</a:t>
              </a:r>
              <a:endParaRPr sz="600">
                <a:latin typeface="Arial MT"/>
                <a:cs typeface="Arial MT"/>
              </a:endParaRPr>
            </a:p>
            <a:p>
              <a:pPr marL="2540" algn="ctr">
                <a:lnSpc>
                  <a:spcPct val="100000"/>
                </a:lnSpc>
              </a:pP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costruzione</a:t>
              </a:r>
              <a:endParaRPr sz="600">
                <a:latin typeface="Arial MT"/>
                <a:cs typeface="Arial MT"/>
              </a:endParaRPr>
            </a:p>
          </p:txBody>
        </p:sp>
        <p:grpSp>
          <p:nvGrpSpPr>
            <p:cNvPr id="19" name="object 19"/>
            <p:cNvGrpSpPr/>
            <p:nvPr/>
          </p:nvGrpSpPr>
          <p:grpSpPr>
            <a:xfrm>
              <a:off x="6281673" y="2511298"/>
              <a:ext cx="2675255" cy="1699895"/>
              <a:chOff x="6281673" y="2511298"/>
              <a:chExt cx="2675255" cy="1699895"/>
            </a:xfrm>
          </p:grpSpPr>
          <p:sp>
            <p:nvSpPr>
              <p:cNvPr id="20" name="object 20"/>
              <p:cNvSpPr/>
              <p:nvPr/>
            </p:nvSpPr>
            <p:spPr>
              <a:xfrm>
                <a:off x="6291833" y="2521458"/>
                <a:ext cx="2143125" cy="485140"/>
              </a:xfrm>
              <a:custGeom>
                <a:avLst/>
                <a:gdLst/>
                <a:ahLst/>
                <a:cxnLst/>
                <a:rect l="l" t="t" r="r" b="b"/>
                <a:pathLst>
                  <a:path w="2143125" h="485139">
                    <a:moveTo>
                      <a:pt x="0" y="0"/>
                    </a:moveTo>
                    <a:lnTo>
                      <a:pt x="2142743" y="484759"/>
                    </a:lnTo>
                  </a:path>
                </a:pathLst>
              </a:custGeom>
              <a:ln w="19812">
                <a:solidFill>
                  <a:srgbClr val="41526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1" name="object 21"/>
              <p:cNvSpPr/>
              <p:nvPr/>
            </p:nvSpPr>
            <p:spPr>
              <a:xfrm>
                <a:off x="7888223" y="2982468"/>
                <a:ext cx="106235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2354" h="1222375">
                    <a:moveTo>
                      <a:pt x="533653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3653" y="1222248"/>
                    </a:lnTo>
                    <a:lnTo>
                      <a:pt x="1062227" y="920457"/>
                    </a:lnTo>
                    <a:lnTo>
                      <a:pt x="1062227" y="306831"/>
                    </a:lnTo>
                    <a:lnTo>
                      <a:pt x="533653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22" name="object 22"/>
              <p:cNvSpPr/>
              <p:nvPr/>
            </p:nvSpPr>
            <p:spPr>
              <a:xfrm>
                <a:off x="7888223" y="2982468"/>
                <a:ext cx="1062355" cy="1222375"/>
              </a:xfrm>
              <a:custGeom>
                <a:avLst/>
                <a:gdLst/>
                <a:ahLst/>
                <a:cxnLst/>
                <a:rect l="l" t="t" r="r" b="b"/>
                <a:pathLst>
                  <a:path w="1062354" h="1222375">
                    <a:moveTo>
                      <a:pt x="533653" y="0"/>
                    </a:moveTo>
                    <a:lnTo>
                      <a:pt x="0" y="306831"/>
                    </a:lnTo>
                    <a:lnTo>
                      <a:pt x="0" y="920457"/>
                    </a:lnTo>
                    <a:lnTo>
                      <a:pt x="533653" y="1222248"/>
                    </a:lnTo>
                    <a:lnTo>
                      <a:pt x="1062227" y="920457"/>
                    </a:lnTo>
                    <a:lnTo>
                      <a:pt x="1062227" y="306831"/>
                    </a:lnTo>
                    <a:lnTo>
                      <a:pt x="533653" y="0"/>
                    </a:lnTo>
                    <a:close/>
                  </a:path>
                </a:pathLst>
              </a:custGeom>
              <a:ln w="12192">
                <a:solidFill>
                  <a:srgbClr val="44536A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23" name="object 23"/>
            <p:cNvSpPr txBox="1"/>
            <p:nvPr/>
          </p:nvSpPr>
          <p:spPr>
            <a:xfrm>
              <a:off x="7963281" y="3246882"/>
              <a:ext cx="915035" cy="33528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15" dirty="0">
                  <a:solidFill>
                    <a:srgbClr val="44536A"/>
                  </a:solidFill>
                  <a:latin typeface="Arial"/>
                  <a:cs typeface="Arial"/>
                </a:rPr>
                <a:t>SACE </a:t>
              </a:r>
              <a:r>
                <a:rPr sz="1400" b="1" spc="-5" dirty="0">
                  <a:solidFill>
                    <a:srgbClr val="44536A"/>
                  </a:solidFill>
                  <a:latin typeface="Arial"/>
                  <a:cs typeface="Arial"/>
                </a:rPr>
                <a:t>FCT</a:t>
              </a:r>
              <a:endParaRPr sz="14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35"/>
                </a:spcBef>
              </a:pP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Servizi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spc="-5" dirty="0">
                  <a:solidFill>
                    <a:srgbClr val="44536A"/>
                  </a:solidFill>
                  <a:latin typeface="Arial MT"/>
                  <a:cs typeface="Arial MT"/>
                </a:rPr>
                <a:t>di</a:t>
              </a:r>
              <a:r>
                <a:rPr sz="600" spc="-3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600" dirty="0">
                  <a:solidFill>
                    <a:srgbClr val="44536A"/>
                  </a:solidFill>
                  <a:latin typeface="Arial MT"/>
                  <a:cs typeface="Arial MT"/>
                </a:rPr>
                <a:t>factoring</a:t>
              </a:r>
              <a:endParaRPr sz="600">
                <a:latin typeface="Arial MT"/>
                <a:cs typeface="Arial MT"/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334505" y="3310890"/>
              <a:ext cx="121285" cy="3175"/>
            </a:xfrm>
            <a:custGeom>
              <a:avLst/>
              <a:gdLst/>
              <a:ahLst/>
              <a:cxnLst/>
              <a:rect l="l" t="t" r="r" b="b"/>
              <a:pathLst>
                <a:path w="121285" h="3175">
                  <a:moveTo>
                    <a:pt x="-9905" y="1397"/>
                  </a:moveTo>
                  <a:lnTo>
                    <a:pt x="130936" y="1397"/>
                  </a:lnTo>
                </a:path>
              </a:pathLst>
            </a:custGeom>
            <a:ln w="22606">
              <a:solidFill>
                <a:srgbClr val="4152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grpSp>
          <p:nvGrpSpPr>
            <p:cNvPr id="26" name="object 26"/>
            <p:cNvGrpSpPr/>
            <p:nvPr/>
          </p:nvGrpSpPr>
          <p:grpSpPr>
            <a:xfrm>
              <a:off x="4802123" y="940308"/>
              <a:ext cx="2162810" cy="2344420"/>
              <a:chOff x="4802123" y="940308"/>
              <a:chExt cx="2162810" cy="2344420"/>
            </a:xfrm>
          </p:grpSpPr>
          <p:sp>
            <p:nvSpPr>
              <p:cNvPr id="27" name="object 27"/>
              <p:cNvSpPr/>
              <p:nvPr/>
            </p:nvSpPr>
            <p:spPr>
              <a:xfrm>
                <a:off x="5805677" y="1511045"/>
                <a:ext cx="1270" cy="15049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50494">
                    <a:moveTo>
                      <a:pt x="508" y="-9905"/>
                    </a:moveTo>
                    <a:lnTo>
                      <a:pt x="508" y="160400"/>
                    </a:lnTo>
                  </a:path>
                </a:pathLst>
              </a:custGeom>
              <a:ln w="20827">
                <a:solidFill>
                  <a:srgbClr val="415263"/>
                </a:solidFill>
              </a:ln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pic>
            <p:nvPicPr>
              <p:cNvPr id="28" name="object 28"/>
              <p:cNvPicPr/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802123" y="940308"/>
                <a:ext cx="2162555" cy="2343911"/>
              </a:xfrm>
              <a:prstGeom prst="rect">
                <a:avLst/>
              </a:prstGeom>
            </p:spPr>
          </p:pic>
          <p:sp>
            <p:nvSpPr>
              <p:cNvPr id="29" name="object 29"/>
              <p:cNvSpPr/>
              <p:nvPr/>
            </p:nvSpPr>
            <p:spPr>
              <a:xfrm>
                <a:off x="5326379" y="1549907"/>
                <a:ext cx="977265" cy="1125220"/>
              </a:xfrm>
              <a:custGeom>
                <a:avLst/>
                <a:gdLst/>
                <a:ahLst/>
                <a:cxnLst/>
                <a:rect l="l" t="t" r="r" b="b"/>
                <a:pathLst>
                  <a:path w="977264" h="1125220">
                    <a:moveTo>
                      <a:pt x="490728" y="0"/>
                    </a:moveTo>
                    <a:lnTo>
                      <a:pt x="0" y="282320"/>
                    </a:lnTo>
                    <a:lnTo>
                      <a:pt x="0" y="846962"/>
                    </a:lnTo>
                    <a:lnTo>
                      <a:pt x="490728" y="1124711"/>
                    </a:lnTo>
                    <a:lnTo>
                      <a:pt x="976884" y="846962"/>
                    </a:lnTo>
                    <a:lnTo>
                      <a:pt x="976884" y="282320"/>
                    </a:lnTo>
                    <a:lnTo>
                      <a:pt x="490728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30" name="object 30"/>
            <p:cNvSpPr txBox="1"/>
            <p:nvPr/>
          </p:nvSpPr>
          <p:spPr>
            <a:xfrm>
              <a:off x="5323459" y="1743582"/>
              <a:ext cx="984885" cy="6991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95"/>
                </a:spcBef>
              </a:pPr>
              <a:r>
                <a:rPr sz="1600" b="1" spc="-15" dirty="0">
                  <a:solidFill>
                    <a:srgbClr val="44536A"/>
                  </a:solidFill>
                  <a:latin typeface="Arial"/>
                  <a:cs typeface="Arial"/>
                </a:rPr>
                <a:t>SACE</a:t>
              </a:r>
              <a:endParaRPr sz="1600" dirty="0">
                <a:latin typeface="Arial"/>
                <a:cs typeface="Arial"/>
              </a:endParaRPr>
            </a:p>
            <a:p>
              <a:pPr marL="12700" marR="5080" algn="ctr">
                <a:lnSpc>
                  <a:spcPct val="100000"/>
                </a:lnSpc>
                <a:spcBef>
                  <a:spcPts val="25"/>
                </a:spcBef>
              </a:pPr>
              <a:r>
                <a:rPr sz="700" spc="-10" dirty="0">
                  <a:solidFill>
                    <a:srgbClr val="44536A"/>
                  </a:solidFill>
                  <a:latin typeface="Arial MT"/>
                  <a:cs typeface="Arial MT"/>
                </a:rPr>
                <a:t>Garanzie</a:t>
              </a:r>
              <a:r>
                <a:rPr sz="700" spc="2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5" dirty="0">
                  <a:solidFill>
                    <a:srgbClr val="44536A"/>
                  </a:solidFill>
                  <a:latin typeface="Arial MT"/>
                  <a:cs typeface="Arial MT"/>
                </a:rPr>
                <a:t>finanziarie, </a:t>
              </a:r>
              <a:r>
                <a:rPr sz="70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10" dirty="0">
                  <a:solidFill>
                    <a:srgbClr val="44536A"/>
                  </a:solidFill>
                  <a:latin typeface="Arial MT"/>
                  <a:cs typeface="Arial MT"/>
                </a:rPr>
                <a:t>Export</a:t>
              </a:r>
              <a:r>
                <a:rPr sz="700" spc="1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5" dirty="0">
                  <a:solidFill>
                    <a:srgbClr val="44536A"/>
                  </a:solidFill>
                  <a:latin typeface="Arial MT"/>
                  <a:cs typeface="Arial MT"/>
                </a:rPr>
                <a:t>credit,</a:t>
              </a:r>
              <a:r>
                <a:rPr sz="700" spc="1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10" dirty="0">
                  <a:solidFill>
                    <a:srgbClr val="44536A"/>
                  </a:solidFill>
                  <a:latin typeface="Arial MT"/>
                  <a:cs typeface="Arial MT"/>
                </a:rPr>
                <a:t>protezione </a:t>
              </a:r>
              <a:r>
                <a:rPr sz="700" spc="-17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5" dirty="0">
                  <a:solidFill>
                    <a:srgbClr val="44536A"/>
                  </a:solidFill>
                  <a:latin typeface="Arial MT"/>
                  <a:cs typeface="Arial MT"/>
                </a:rPr>
                <a:t>degli</a:t>
              </a:r>
              <a:r>
                <a:rPr sz="700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5" dirty="0">
                  <a:solidFill>
                    <a:srgbClr val="44536A"/>
                  </a:solidFill>
                  <a:latin typeface="Arial MT"/>
                  <a:cs typeface="Arial MT"/>
                </a:rPr>
                <a:t>investimenti</a:t>
              </a:r>
              <a:endParaRPr sz="700" dirty="0">
                <a:latin typeface="Arial MT"/>
                <a:cs typeface="Arial MT"/>
              </a:endParaRPr>
            </a:p>
            <a:p>
              <a:pPr algn="ctr">
                <a:lnSpc>
                  <a:spcPct val="100000"/>
                </a:lnSpc>
              </a:pPr>
              <a:r>
                <a:rPr sz="700" spc="-5" dirty="0">
                  <a:solidFill>
                    <a:srgbClr val="44536A"/>
                  </a:solidFill>
                  <a:latin typeface="Arial MT"/>
                  <a:cs typeface="Arial MT"/>
                </a:rPr>
                <a:t>e</a:t>
              </a:r>
              <a:r>
                <a:rPr sz="700" spc="-25" dirty="0">
                  <a:solidFill>
                    <a:srgbClr val="44536A"/>
                  </a:solidFill>
                  <a:latin typeface="Arial MT"/>
                  <a:cs typeface="Arial MT"/>
                </a:rPr>
                <a:t> </a:t>
              </a:r>
              <a:r>
                <a:rPr sz="700" spc="-10" dirty="0">
                  <a:solidFill>
                    <a:srgbClr val="44536A"/>
                  </a:solidFill>
                  <a:latin typeface="Arial MT"/>
                  <a:cs typeface="Arial MT"/>
                </a:rPr>
                <a:t>cauzioni</a:t>
              </a:r>
              <a:endParaRPr sz="700" dirty="0">
                <a:latin typeface="Arial MT"/>
                <a:cs typeface="Arial M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594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ggetto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0" name="Diapositiva think-cell" r:id="rId5" imgW="360" imgH="360" progId="">
              <p:embed/>
            </p:oleObj>
          </a:graphicData>
        </a:graphic>
      </p:graphicFrame>
      <p:sp>
        <p:nvSpPr>
          <p:cNvPr id="16" name="Rettangolo 15"/>
          <p:cNvSpPr/>
          <p:nvPr/>
        </p:nvSpPr>
        <p:spPr>
          <a:xfrm>
            <a:off x="6756793" y="3686633"/>
            <a:ext cx="2271621" cy="9208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 dirty="0">
              <a:solidFill>
                <a:schemeClr val="bg1"/>
              </a:solidFill>
            </a:endParaRPr>
          </a:p>
        </p:txBody>
      </p:sp>
      <p:pic>
        <p:nvPicPr>
          <p:cNvPr id="15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4" t="20064" b="55047"/>
          <a:stretch/>
        </p:blipFill>
        <p:spPr bwMode="auto">
          <a:xfrm>
            <a:off x="667911" y="3238886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4" t="20064" b="55047"/>
          <a:stretch/>
        </p:blipFill>
        <p:spPr bwMode="auto">
          <a:xfrm>
            <a:off x="667911" y="2583923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4" t="20064" b="55047"/>
          <a:stretch/>
        </p:blipFill>
        <p:spPr bwMode="auto">
          <a:xfrm>
            <a:off x="667911" y="789108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o 18"/>
          <p:cNvSpPr/>
          <p:nvPr/>
        </p:nvSpPr>
        <p:spPr>
          <a:xfrm>
            <a:off x="2655737" y="345424"/>
            <a:ext cx="6146357" cy="180000"/>
          </a:xfrm>
          <a:prstGeom prst="homePlate">
            <a:avLst>
              <a:gd name="adj" fmla="val 0"/>
            </a:avLst>
          </a:prstGeom>
          <a:solidFill>
            <a:srgbClr val="4153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Principali attività</a:t>
            </a:r>
          </a:p>
        </p:txBody>
      </p:sp>
      <p:sp>
        <p:nvSpPr>
          <p:cNvPr id="22" name="Pentagono 21"/>
          <p:cNvSpPr/>
          <p:nvPr/>
        </p:nvSpPr>
        <p:spPr>
          <a:xfrm>
            <a:off x="280911" y="345424"/>
            <a:ext cx="1800000" cy="180000"/>
          </a:xfrm>
          <a:prstGeom prst="homePlate">
            <a:avLst>
              <a:gd name="adj" fmla="val 0"/>
            </a:avLst>
          </a:prstGeom>
          <a:solidFill>
            <a:srgbClr val="415364"/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wrap="none"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Società del Polo</a:t>
            </a:r>
          </a:p>
        </p:txBody>
      </p:sp>
      <p:grpSp>
        <p:nvGrpSpPr>
          <p:cNvPr id="23" name="Gruppo 22"/>
          <p:cNvGrpSpPr/>
          <p:nvPr/>
        </p:nvGrpSpPr>
        <p:grpSpPr>
          <a:xfrm>
            <a:off x="486996" y="3941850"/>
            <a:ext cx="1387830" cy="382318"/>
            <a:chOff x="863985" y="4109702"/>
            <a:chExt cx="1044175" cy="317666"/>
          </a:xfrm>
        </p:grpSpPr>
        <p:pic>
          <p:nvPicPr>
            <p:cNvPr id="31" name="Picture 6" descr="Risultati immagini per sac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6748" t="44348" r="20111" b="33938"/>
            <a:stretch/>
          </p:blipFill>
          <p:spPr bwMode="auto">
            <a:xfrm>
              <a:off x="863985" y="4186068"/>
              <a:ext cx="812799" cy="241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6" descr="Risultati immagini per sace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2783" t="19723" b="68278"/>
            <a:stretch/>
          </p:blipFill>
          <p:spPr bwMode="auto">
            <a:xfrm>
              <a:off x="1605698" y="4109702"/>
              <a:ext cx="302462" cy="133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CasellaDiTesto 32"/>
          <p:cNvSpPr txBox="1"/>
          <p:nvPr/>
        </p:nvSpPr>
        <p:spPr>
          <a:xfrm>
            <a:off x="1410686" y="2748252"/>
            <a:ext cx="5437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BT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1410686" y="3381563"/>
            <a:ext cx="5277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SRV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37" name="Connettore 2 36"/>
          <p:cNvCxnSpPr>
            <a:stCxn id="17" idx="2"/>
          </p:cNvCxnSpPr>
          <p:nvPr/>
        </p:nvCxnSpPr>
        <p:spPr>
          <a:xfrm flipH="1">
            <a:off x="1158267" y="2965419"/>
            <a:ext cx="0" cy="360000"/>
          </a:xfrm>
          <a:prstGeom prst="straightConnector1">
            <a:avLst/>
          </a:prstGeom>
          <a:ln w="12700" cmpd="sng">
            <a:solidFill>
              <a:schemeClr val="tx2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>
            <a:off x="738599" y="3126957"/>
            <a:ext cx="4423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00" dirty="0" smtClean="0">
                <a:solidFill>
                  <a:srgbClr val="415364"/>
                </a:solidFill>
              </a:rPr>
              <a:t>100%</a:t>
            </a:r>
            <a:endParaRPr lang="it-IT" sz="700" dirty="0">
              <a:solidFill>
                <a:srgbClr val="415364"/>
              </a:solidFill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2655736" y="532247"/>
            <a:ext cx="6146357" cy="142603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9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/>
              <a:t>SACE </a:t>
            </a:r>
            <a:r>
              <a:rPr lang="it-IT" sz="1000" dirty="0" smtClean="0"/>
              <a:t>è storicamente partner di riferimento delle </a:t>
            </a:r>
            <a:r>
              <a:rPr lang="it-IT" sz="1000" b="1" dirty="0" smtClean="0"/>
              <a:t>imprese italiane esportatrici </a:t>
            </a:r>
            <a:r>
              <a:rPr lang="it-IT" sz="1000" dirty="0" smtClean="0"/>
              <a:t>supportandole attraverso il rilascio di </a:t>
            </a:r>
            <a:r>
              <a:rPr lang="it-IT" sz="1000" b="1" dirty="0"/>
              <a:t>garanzie </a:t>
            </a:r>
            <a:r>
              <a:rPr lang="it-IT" sz="1000" dirty="0" smtClean="0"/>
              <a:t>a </a:t>
            </a:r>
            <a:r>
              <a:rPr lang="it-IT" sz="1000" dirty="0"/>
              <a:t>copertura dei rischi </a:t>
            </a:r>
            <a:r>
              <a:rPr lang="it-IT" sz="1000" dirty="0" smtClean="0"/>
              <a:t>commerciali e politici 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 smtClean="0"/>
              <a:t>A partire dal mese di aprile 2020 a SACE è stato affidato anche il compito di: </a:t>
            </a:r>
          </a:p>
          <a:p>
            <a:pPr marL="357188" indent="-1778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b="1" dirty="0" smtClean="0"/>
              <a:t>supportare, </a:t>
            </a:r>
            <a:r>
              <a:rPr lang="it-IT" sz="1000" dirty="0" smtClean="0"/>
              <a:t>nell’ambito del </a:t>
            </a:r>
            <a:r>
              <a:rPr lang="it-IT" sz="1000" i="1" dirty="0" err="1" smtClean="0"/>
              <a:t>Temporary</a:t>
            </a:r>
            <a:r>
              <a:rPr lang="it-IT" sz="1000" i="1" dirty="0" smtClean="0"/>
              <a:t> Framework UE</a:t>
            </a:r>
            <a:r>
              <a:rPr lang="it-IT" sz="1000" dirty="0" smtClean="0"/>
              <a:t>, le imprese colpite dallo </a:t>
            </a:r>
            <a:r>
              <a:rPr lang="it-IT" sz="1000" i="1" dirty="0" smtClean="0"/>
              <a:t>shock</a:t>
            </a:r>
            <a:r>
              <a:rPr lang="it-IT" sz="1000" dirty="0" smtClean="0"/>
              <a:t> pandemico COVID-19 attraverso il programma «Garanzia Italia» </a:t>
            </a:r>
            <a:endParaRPr lang="it-IT" sz="1000" b="1" dirty="0" smtClean="0"/>
          </a:p>
          <a:p>
            <a:pPr marL="357188" indent="-177800"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b="1" dirty="0"/>
              <a:t>s</a:t>
            </a:r>
            <a:r>
              <a:rPr lang="it-IT" sz="1000" b="1" dirty="0" smtClean="0"/>
              <a:t>upportare</a:t>
            </a:r>
            <a:r>
              <a:rPr lang="it-IT" sz="1000" dirty="0" smtClean="0"/>
              <a:t>, in maniera strutturale,</a:t>
            </a:r>
            <a:r>
              <a:rPr lang="it-IT" sz="1000" b="1" dirty="0" smtClean="0"/>
              <a:t> il rilancio dell’economia italiana </a:t>
            </a:r>
            <a:r>
              <a:rPr lang="it-IT" sz="1000" dirty="0" smtClean="0"/>
              <a:t>attraverso il rilascio di garanzie per </a:t>
            </a:r>
            <a:r>
              <a:rPr lang="it-IT" sz="1000" b="1" dirty="0" smtClean="0"/>
              <a:t>operazioni in ambito domestico</a:t>
            </a:r>
          </a:p>
          <a:p>
            <a:pPr algn="just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</a:pPr>
            <a:r>
              <a:rPr lang="it-IT" sz="1000" dirty="0" smtClean="0"/>
              <a:t>Tale nuova operatività vede SACE anche nel ruolo di soggetto attuatore del </a:t>
            </a:r>
            <a:r>
              <a:rPr lang="it-IT" sz="1000" b="1" i="1" dirty="0" smtClean="0"/>
              <a:t>Green New Deal </a:t>
            </a:r>
            <a:r>
              <a:rPr lang="it-IT" sz="1000" b="1" dirty="0" smtClean="0"/>
              <a:t>italiano </a:t>
            </a:r>
            <a:endParaRPr lang="it-IT" sz="1000" b="1" dirty="0"/>
          </a:p>
        </p:txBody>
      </p:sp>
      <p:sp>
        <p:nvSpPr>
          <p:cNvPr id="40" name="TextBox 13"/>
          <p:cNvSpPr txBox="1"/>
          <p:nvPr/>
        </p:nvSpPr>
        <p:spPr>
          <a:xfrm>
            <a:off x="2655736" y="1967698"/>
            <a:ext cx="6146357" cy="246221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/>
              <a:t>SACE FCT </a:t>
            </a:r>
            <a:r>
              <a:rPr lang="it-IT" dirty="0"/>
              <a:t>interviene con </a:t>
            </a:r>
            <a:r>
              <a:rPr lang="it-IT" b="1" dirty="0"/>
              <a:t>operazioni di </a:t>
            </a:r>
            <a:r>
              <a:rPr lang="it-IT" b="1" i="1" dirty="0"/>
              <a:t>factoring</a:t>
            </a:r>
            <a:r>
              <a:rPr lang="it-IT" b="1" dirty="0"/>
              <a:t> </a:t>
            </a:r>
            <a:r>
              <a:rPr lang="it-IT" dirty="0" smtClean="0"/>
              <a:t>a </a:t>
            </a:r>
            <a:r>
              <a:rPr lang="it-IT" dirty="0"/>
              <a:t>supporto delle imprese </a:t>
            </a:r>
            <a:r>
              <a:rPr lang="it-IT" dirty="0" smtClean="0"/>
              <a:t>italiane</a:t>
            </a:r>
            <a:endParaRPr lang="it-IT" strike="sngStrike" dirty="0"/>
          </a:p>
        </p:txBody>
      </p:sp>
      <p:sp>
        <p:nvSpPr>
          <p:cNvPr id="41" name="TextBox 13"/>
          <p:cNvSpPr txBox="1"/>
          <p:nvPr/>
        </p:nvSpPr>
        <p:spPr>
          <a:xfrm>
            <a:off x="2655736" y="2648250"/>
            <a:ext cx="614635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/>
              <a:t>SACE BT </a:t>
            </a:r>
            <a:r>
              <a:rPr lang="it-IT" dirty="0"/>
              <a:t>è un operatore di mercato specializzato </a:t>
            </a:r>
            <a:r>
              <a:rPr lang="it-IT" b="1" dirty="0"/>
              <a:t>nell’assicurazione dei crediti a breve termine</a:t>
            </a:r>
            <a:r>
              <a:rPr lang="it-IT" dirty="0"/>
              <a:t>, nelle </a:t>
            </a:r>
            <a:r>
              <a:rPr lang="it-IT" b="1" dirty="0"/>
              <a:t>cauzioni</a:t>
            </a:r>
            <a:r>
              <a:rPr lang="it-IT" dirty="0"/>
              <a:t> e </a:t>
            </a:r>
            <a:r>
              <a:rPr lang="it-IT" b="1" dirty="0"/>
              <a:t>protezione di altri danni a beni </a:t>
            </a:r>
            <a:r>
              <a:rPr lang="it-IT" dirty="0"/>
              <a:t>(ADB</a:t>
            </a:r>
            <a:r>
              <a:rPr lang="it-IT" dirty="0" smtClean="0">
                <a:sym typeface="Wingdings" panose="05000000000000000000" pitchFamily="2" charset="2"/>
              </a:rPr>
              <a:t>)</a:t>
            </a:r>
            <a:endParaRPr lang="it-IT" strike="sngStrike" dirty="0"/>
          </a:p>
        </p:txBody>
      </p:sp>
      <p:sp>
        <p:nvSpPr>
          <p:cNvPr id="42" name="TextBox 13"/>
          <p:cNvSpPr txBox="1"/>
          <p:nvPr/>
        </p:nvSpPr>
        <p:spPr>
          <a:xfrm>
            <a:off x="2655736" y="3259561"/>
            <a:ext cx="6146357" cy="400110"/>
          </a:xfrm>
          <a:prstGeom prst="rect">
            <a:avLst/>
          </a:prstGeom>
        </p:spPr>
        <p:txBody>
          <a:bodyPr vert="horz" wrap="square" lIns="91440" tIns="45720" rIns="91440" bIns="45720" rtlCol="0" anchor="t">
            <a:spAutoFit/>
          </a:bodyPr>
          <a:lstStyle>
            <a:defPPr>
              <a:defRPr lang="it-IT"/>
            </a:defPPr>
            <a:lvl1pPr marL="90488" marR="0" lvl="0" indent="-90488"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§"/>
              <a:tabLst/>
              <a:defRPr kumimoji="0" sz="1000" b="0" i="0" u="none" strike="noStrike" cap="none" spc="0" normalizeH="0" baseline="0">
                <a:ln>
                  <a:noFill/>
                </a:ln>
                <a:solidFill>
                  <a:srgbClr val="415364"/>
                </a:solidFill>
                <a:effectLst/>
                <a:uLnTx/>
                <a:uFillTx/>
                <a:latin typeface="Arial" panose="020B0604020202020204"/>
              </a:defRPr>
            </a:lvl1pPr>
            <a:lvl2pPr marL="627063" indent="-169863">
              <a:spcBef>
                <a:spcPct val="20000"/>
              </a:spcBef>
              <a:buFont typeface="Arial"/>
              <a:buChar char="–"/>
              <a:defRPr sz="1400"/>
            </a:lvl2pPr>
            <a:lvl3pPr marL="1073150" indent="-158750">
              <a:spcBef>
                <a:spcPct val="20000"/>
              </a:spcBef>
              <a:buFont typeface="Arial"/>
              <a:buChar char="•"/>
              <a:defRPr sz="1200"/>
            </a:lvl3pPr>
            <a:lvl4pPr marL="1525588" indent="-153988">
              <a:spcBef>
                <a:spcPct val="20000"/>
              </a:spcBef>
              <a:buFont typeface="Arial"/>
              <a:buChar char="–"/>
              <a:defRPr sz="1100"/>
            </a:lvl4pPr>
            <a:lvl5pPr marL="1970088" indent="-141288">
              <a:spcBef>
                <a:spcPct val="20000"/>
              </a:spcBef>
              <a:buFont typeface="Arial"/>
              <a:buChar char="»"/>
              <a:defRPr sz="11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it-IT" b="1" dirty="0">
                <a:solidFill>
                  <a:schemeClr val="tx2"/>
                </a:solidFill>
              </a:rPr>
              <a:t>SACE SRV </a:t>
            </a:r>
            <a:r>
              <a:rPr lang="it-IT" dirty="0">
                <a:solidFill>
                  <a:schemeClr val="tx2"/>
                </a:solidFill>
              </a:rPr>
              <a:t>eroga a favore del Gruppo </a:t>
            </a:r>
            <a:r>
              <a:rPr lang="it-IT" dirty="0" smtClean="0">
                <a:solidFill>
                  <a:schemeClr val="tx2"/>
                </a:solidFill>
              </a:rPr>
              <a:t>e di terzi </a:t>
            </a:r>
            <a:r>
              <a:rPr lang="it-IT" b="1" dirty="0" smtClean="0">
                <a:solidFill>
                  <a:schemeClr val="tx2"/>
                </a:solidFill>
              </a:rPr>
              <a:t>servizi </a:t>
            </a:r>
            <a:r>
              <a:rPr lang="it-IT" b="1" dirty="0">
                <a:solidFill>
                  <a:schemeClr val="tx2"/>
                </a:solidFill>
              </a:rPr>
              <a:t>di </a:t>
            </a:r>
            <a:r>
              <a:rPr lang="it-IT" b="1" i="1" dirty="0">
                <a:solidFill>
                  <a:schemeClr val="tx2"/>
                </a:solidFill>
              </a:rPr>
              <a:t>info-</a:t>
            </a:r>
            <a:r>
              <a:rPr lang="it-IT" b="1" i="1" dirty="0" err="1">
                <a:solidFill>
                  <a:schemeClr val="tx2"/>
                </a:solidFill>
              </a:rPr>
              <a:t>providing</a:t>
            </a:r>
            <a:r>
              <a:rPr lang="it-IT" b="1" dirty="0">
                <a:solidFill>
                  <a:schemeClr val="tx2"/>
                </a:solidFill>
              </a:rPr>
              <a:t> e di recupero crediti</a:t>
            </a:r>
            <a:r>
              <a:rPr lang="it-IT" dirty="0">
                <a:solidFill>
                  <a:schemeClr val="tx2"/>
                </a:solidFill>
              </a:rPr>
              <a:t>, prevalentemente riferiti a operazioni </a:t>
            </a:r>
            <a:r>
              <a:rPr lang="it-IT" i="1" dirty="0">
                <a:solidFill>
                  <a:schemeClr val="tx2"/>
                </a:solidFill>
              </a:rPr>
              <a:t>export</a:t>
            </a:r>
          </a:p>
        </p:txBody>
      </p:sp>
      <p:sp>
        <p:nvSpPr>
          <p:cNvPr id="43" name="Rettangolo 42"/>
          <p:cNvSpPr/>
          <p:nvPr/>
        </p:nvSpPr>
        <p:spPr>
          <a:xfrm>
            <a:off x="2655736" y="3789085"/>
            <a:ext cx="6146357" cy="1092607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>
            <a:spAutoFit/>
          </a:bodyPr>
          <a:lstStyle/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SIMEST</a:t>
            </a: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 è il </a:t>
            </a:r>
            <a:r>
              <a:rPr lang="it-IT" sz="1000" b="1" dirty="0">
                <a:solidFill>
                  <a:srgbClr val="415364"/>
                </a:solidFill>
                <a:latin typeface="Arial" panose="020B0604020202020204"/>
              </a:rPr>
              <a:t>gestore di Fondi Pubblici </a:t>
            </a:r>
            <a:r>
              <a:rPr lang="it-IT" sz="1000" dirty="0">
                <a:solidFill>
                  <a:srgbClr val="415364"/>
                </a:solidFill>
                <a:latin typeface="Arial" panose="020B0604020202020204"/>
              </a:rPr>
              <a:t>(L. 295 e L. 394) finalizzati ad aumentare il livello di competitività delle imprese italiane, attraverso contributi in c/interesse e stabilizzazione del tasso su finanziamenti </a:t>
            </a:r>
            <a:r>
              <a:rPr lang="it-IT" sz="1000" i="1" dirty="0" smtClean="0">
                <a:solidFill>
                  <a:srgbClr val="415364"/>
                </a:solidFill>
                <a:latin typeface="Arial" panose="020B0604020202020204"/>
              </a:rPr>
              <a:t>export</a:t>
            </a:r>
          </a:p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it-IT" sz="1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Interviene inoltre nel capitale estero </a:t>
            </a:r>
            <a:r>
              <a:rPr lang="it-IT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imprese italiane a vocazione </a:t>
            </a:r>
            <a:r>
              <a:rPr lang="it-IT" sz="1000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</a:t>
            </a:r>
            <a:r>
              <a:rPr lang="it-IT" sz="1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prestiti partecipativi</a:t>
            </a:r>
          </a:p>
          <a:p>
            <a:pPr marL="90488" indent="-90488" algn="just">
              <a:spcBef>
                <a:spcPts val="60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endParaRPr lang="it-IT" sz="1000" dirty="0">
              <a:solidFill>
                <a:srgbClr val="415364"/>
              </a:solidFill>
              <a:latin typeface="Arial" panose="020B0604020202020204"/>
            </a:endParaRPr>
          </a:p>
        </p:txBody>
      </p:sp>
      <p:pic>
        <p:nvPicPr>
          <p:cNvPr id="44" name="Picture 6" descr="Risultati immagini per sa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064" t="20064" b="55047"/>
          <a:stretch/>
        </p:blipFill>
        <p:spPr bwMode="auto">
          <a:xfrm>
            <a:off x="667911" y="1987372"/>
            <a:ext cx="1026000" cy="38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asellaDiTesto 44"/>
          <p:cNvSpPr txBox="1"/>
          <p:nvPr/>
        </p:nvSpPr>
        <p:spPr>
          <a:xfrm>
            <a:off x="1410686" y="2133804"/>
            <a:ext cx="5437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it-IT" sz="1200" b="1" dirty="0" smtClean="0">
                <a:solidFill>
                  <a:srgbClr val="435765"/>
                </a:solidFill>
                <a:latin typeface="Century Schoolbook" panose="02040604050505020304" pitchFamily="18" charset="0"/>
              </a:rPr>
              <a:t>FCT</a:t>
            </a:r>
            <a:endParaRPr lang="it-IT" sz="1200" b="1" dirty="0">
              <a:solidFill>
                <a:srgbClr val="435765"/>
              </a:solidFill>
              <a:latin typeface="Century Schoolbook" panose="02040604050505020304" pitchFamily="18" charset="0"/>
            </a:endParaRPr>
          </a:p>
        </p:txBody>
      </p:sp>
      <p:cxnSp>
        <p:nvCxnSpPr>
          <p:cNvPr id="47" name="Connettore diritto 46"/>
          <p:cNvCxnSpPr/>
          <p:nvPr/>
        </p:nvCxnSpPr>
        <p:spPr>
          <a:xfrm flipH="1">
            <a:off x="280911" y="1920155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H="1">
            <a:off x="280911" y="2530027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 flipH="1">
            <a:off x="280911" y="3139899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 flipH="1">
            <a:off x="280911" y="3749770"/>
            <a:ext cx="8786496" cy="0"/>
          </a:xfrm>
          <a:prstGeom prst="line">
            <a:avLst/>
          </a:prstGeom>
          <a:ln w="9525" cmpd="sng">
            <a:solidFill>
              <a:schemeClr val="tx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7340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object 21"/>
          <p:cNvGrpSpPr/>
          <p:nvPr/>
        </p:nvGrpSpPr>
        <p:grpSpPr>
          <a:xfrm>
            <a:off x="-313042" y="2126045"/>
            <a:ext cx="3631057" cy="3038804"/>
            <a:chOff x="0" y="2104694"/>
            <a:chExt cx="3631057" cy="3038804"/>
          </a:xfrm>
        </p:grpSpPr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90244" y="2104694"/>
              <a:ext cx="2440813" cy="3038803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761744" y="2676143"/>
              <a:ext cx="1198245" cy="2463165"/>
            </a:xfrm>
            <a:custGeom>
              <a:avLst/>
              <a:gdLst/>
              <a:ahLst/>
              <a:cxnLst/>
              <a:rect l="l" t="t" r="r" b="b"/>
              <a:pathLst>
                <a:path w="1198245" h="2463165">
                  <a:moveTo>
                    <a:pt x="598932" y="0"/>
                  </a:moveTo>
                  <a:lnTo>
                    <a:pt x="0" y="0"/>
                  </a:lnTo>
                  <a:lnTo>
                    <a:pt x="0" y="1575816"/>
                  </a:lnTo>
                  <a:lnTo>
                    <a:pt x="598932" y="1575816"/>
                  </a:lnTo>
                  <a:lnTo>
                    <a:pt x="598932" y="0"/>
                  </a:lnTo>
                  <a:close/>
                </a:path>
                <a:path w="1198245" h="2463165">
                  <a:moveTo>
                    <a:pt x="1197864" y="1950720"/>
                  </a:moveTo>
                  <a:lnTo>
                    <a:pt x="297180" y="1950720"/>
                  </a:lnTo>
                  <a:lnTo>
                    <a:pt x="297180" y="2462784"/>
                  </a:lnTo>
                  <a:lnTo>
                    <a:pt x="1197864" y="2462784"/>
                  </a:lnTo>
                  <a:lnTo>
                    <a:pt x="1197864" y="1950720"/>
                  </a:lnTo>
                  <a:close/>
                </a:path>
              </a:pathLst>
            </a:custGeom>
            <a:solidFill>
              <a:srgbClr val="EC1C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761744" y="4251960"/>
              <a:ext cx="1198245" cy="375285"/>
            </a:xfrm>
            <a:custGeom>
              <a:avLst/>
              <a:gdLst/>
              <a:ahLst/>
              <a:cxnLst/>
              <a:rect l="l" t="t" r="r" b="b"/>
              <a:pathLst>
                <a:path w="1198245" h="375285">
                  <a:moveTo>
                    <a:pt x="598932" y="0"/>
                  </a:moveTo>
                  <a:lnTo>
                    <a:pt x="0" y="0"/>
                  </a:lnTo>
                  <a:lnTo>
                    <a:pt x="296799" y="374903"/>
                  </a:lnTo>
                  <a:lnTo>
                    <a:pt x="1197864" y="374903"/>
                  </a:lnTo>
                  <a:lnTo>
                    <a:pt x="598932" y="0"/>
                  </a:lnTo>
                  <a:close/>
                </a:path>
              </a:pathLst>
            </a:custGeom>
            <a:solidFill>
              <a:srgbClr val="A20D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2651747"/>
              <a:ext cx="1691132" cy="2491751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257556" y="3223259"/>
              <a:ext cx="901065" cy="1915795"/>
            </a:xfrm>
            <a:custGeom>
              <a:avLst/>
              <a:gdLst/>
              <a:ahLst/>
              <a:cxnLst/>
              <a:rect l="l" t="t" r="r" b="b"/>
              <a:pathLst>
                <a:path w="901065" h="1915795">
                  <a:moveTo>
                    <a:pt x="900684" y="1403604"/>
                  </a:moveTo>
                  <a:lnTo>
                    <a:pt x="0" y="1403604"/>
                  </a:lnTo>
                  <a:lnTo>
                    <a:pt x="0" y="1915668"/>
                  </a:lnTo>
                  <a:lnTo>
                    <a:pt x="900684" y="1915668"/>
                  </a:lnTo>
                  <a:lnTo>
                    <a:pt x="900684" y="1403604"/>
                  </a:lnTo>
                  <a:close/>
                </a:path>
                <a:path w="901065" h="1915795">
                  <a:moveTo>
                    <a:pt x="900684" y="0"/>
                  </a:moveTo>
                  <a:lnTo>
                    <a:pt x="297180" y="0"/>
                  </a:lnTo>
                  <a:lnTo>
                    <a:pt x="297180" y="1028700"/>
                  </a:lnTo>
                  <a:lnTo>
                    <a:pt x="900684" y="1028700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00A6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57556" y="4251960"/>
              <a:ext cx="901065" cy="375285"/>
            </a:xfrm>
            <a:custGeom>
              <a:avLst/>
              <a:gdLst/>
              <a:ahLst/>
              <a:cxnLst/>
              <a:rect l="l" t="t" r="r" b="b"/>
              <a:pathLst>
                <a:path w="901065" h="375285">
                  <a:moveTo>
                    <a:pt x="900684" y="0"/>
                  </a:moveTo>
                  <a:lnTo>
                    <a:pt x="296722" y="0"/>
                  </a:lnTo>
                  <a:lnTo>
                    <a:pt x="0" y="374903"/>
                  </a:lnTo>
                  <a:lnTo>
                    <a:pt x="900684" y="374903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0074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1312" y="2478024"/>
              <a:ext cx="2000631" cy="2665474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900" y="4611622"/>
              <a:ext cx="1002779" cy="53187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1158239" y="4626863"/>
              <a:ext cx="901065" cy="512445"/>
            </a:xfrm>
            <a:custGeom>
              <a:avLst/>
              <a:gdLst/>
              <a:ahLst/>
              <a:cxnLst/>
              <a:rect l="l" t="t" r="r" b="b"/>
              <a:pathLst>
                <a:path w="901064" h="512445">
                  <a:moveTo>
                    <a:pt x="900684" y="0"/>
                  </a:moveTo>
                  <a:lnTo>
                    <a:pt x="0" y="0"/>
                  </a:lnTo>
                  <a:lnTo>
                    <a:pt x="0" y="512064"/>
                  </a:lnTo>
                  <a:lnTo>
                    <a:pt x="900684" y="512064"/>
                  </a:lnTo>
                  <a:lnTo>
                    <a:pt x="900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04900" y="2959595"/>
              <a:ext cx="705637" cy="1379220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158239" y="2974848"/>
              <a:ext cx="603885" cy="1277620"/>
            </a:xfrm>
            <a:custGeom>
              <a:avLst/>
              <a:gdLst/>
              <a:ahLst/>
              <a:cxnLst/>
              <a:rect l="l" t="t" r="r" b="b"/>
              <a:pathLst>
                <a:path w="603885" h="1277620">
                  <a:moveTo>
                    <a:pt x="603504" y="0"/>
                  </a:moveTo>
                  <a:lnTo>
                    <a:pt x="0" y="0"/>
                  </a:lnTo>
                  <a:lnTo>
                    <a:pt x="0" y="1277111"/>
                  </a:lnTo>
                  <a:lnTo>
                    <a:pt x="603504" y="1277111"/>
                  </a:lnTo>
                  <a:lnTo>
                    <a:pt x="6035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158239" y="4251960"/>
              <a:ext cx="899160" cy="375285"/>
            </a:xfrm>
            <a:custGeom>
              <a:avLst/>
              <a:gdLst/>
              <a:ahLst/>
              <a:cxnLst/>
              <a:rect l="l" t="t" r="r" b="b"/>
              <a:pathLst>
                <a:path w="899160" h="375285">
                  <a:moveTo>
                    <a:pt x="602996" y="0"/>
                  </a:moveTo>
                  <a:lnTo>
                    <a:pt x="0" y="0"/>
                  </a:lnTo>
                  <a:lnTo>
                    <a:pt x="0" y="374903"/>
                  </a:lnTo>
                  <a:lnTo>
                    <a:pt x="899160" y="374903"/>
                  </a:lnTo>
                  <a:lnTo>
                    <a:pt x="602996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71157" y="1242840"/>
            <a:ext cx="1976120" cy="7645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solidFill>
                  <a:srgbClr val="415064"/>
                </a:solidFill>
                <a:latin typeface="Arial"/>
                <a:cs typeface="Arial"/>
              </a:rPr>
              <a:t>2020</a:t>
            </a:r>
            <a:endParaRPr sz="3200" dirty="0">
              <a:solidFill>
                <a:srgbClr val="415064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"/>
              </a:spcBef>
            </a:pPr>
            <a:r>
              <a:rPr sz="1600" b="1" spc="-5" dirty="0">
                <a:solidFill>
                  <a:srgbClr val="415064"/>
                </a:solidFill>
                <a:latin typeface="Arial"/>
                <a:cs typeface="Arial"/>
              </a:rPr>
              <a:t>Dati finanziari</a:t>
            </a:r>
            <a:r>
              <a:rPr sz="1600" b="1" spc="10" dirty="0">
                <a:solidFill>
                  <a:srgbClr val="415064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srgbClr val="415064"/>
                </a:solidFill>
                <a:latin typeface="Arial"/>
                <a:cs typeface="Arial"/>
              </a:rPr>
              <a:t>SACE</a:t>
            </a:r>
            <a:endParaRPr sz="1600" dirty="0">
              <a:solidFill>
                <a:srgbClr val="415064"/>
              </a:solidFill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49871" y="3755791"/>
            <a:ext cx="5905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44536A"/>
                </a:solidFill>
                <a:latin typeface="Arial"/>
                <a:cs typeface="Arial"/>
              </a:rPr>
              <a:t>€</a:t>
            </a:r>
            <a:r>
              <a:rPr sz="1700" b="1" spc="-65" dirty="0">
                <a:solidFill>
                  <a:srgbClr val="44536A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rgbClr val="44536A"/>
                </a:solidFill>
                <a:latin typeface="Arial"/>
                <a:cs typeface="Arial"/>
              </a:rPr>
              <a:t>mld</a:t>
            </a:r>
            <a:endParaRPr sz="1700" dirty="0">
              <a:latin typeface="Arial"/>
              <a:cs typeface="Arial"/>
            </a:endParaRPr>
          </a:p>
        </p:txBody>
      </p:sp>
      <p:sp>
        <p:nvSpPr>
          <p:cNvPr id="40" name="object 34"/>
          <p:cNvSpPr txBox="1"/>
          <p:nvPr/>
        </p:nvSpPr>
        <p:spPr>
          <a:xfrm>
            <a:off x="939305" y="3360250"/>
            <a:ext cx="76644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it-IT" sz="3000" b="1" dirty="0" smtClean="0">
                <a:solidFill>
                  <a:srgbClr val="44536A"/>
                </a:solidFill>
                <a:latin typeface="Arial"/>
                <a:cs typeface="Arial"/>
              </a:rPr>
              <a:t>46</a:t>
            </a:r>
            <a:endParaRPr sz="3000" dirty="0">
              <a:latin typeface="Arial"/>
              <a:cs typeface="Arial"/>
            </a:endParaRPr>
          </a:p>
        </p:txBody>
      </p:sp>
      <p:sp>
        <p:nvSpPr>
          <p:cNvPr id="2" name="Segnaposto testo 1"/>
          <p:cNvSpPr>
            <a:spLocks noGrp="1"/>
          </p:cNvSpPr>
          <p:nvPr>
            <p:ph type="body" idx="13"/>
          </p:nvPr>
        </p:nvSpPr>
        <p:spPr>
          <a:xfrm>
            <a:off x="250825" y="268288"/>
            <a:ext cx="7740236" cy="287337"/>
          </a:xfrm>
        </p:spPr>
        <p:txBody>
          <a:bodyPr/>
          <a:lstStyle/>
          <a:p>
            <a:r>
              <a:rPr lang="it-IT" dirty="0"/>
              <a:t>Dietro ai nostri risultati, ci </a:t>
            </a:r>
            <a:r>
              <a:rPr lang="it-IT" dirty="0" smtClean="0"/>
              <a:t>sono i </a:t>
            </a:r>
            <a:r>
              <a:rPr lang="it-IT" dirty="0"/>
              <a:t>successi delle imprese italiane</a:t>
            </a:r>
          </a:p>
        </p:txBody>
      </p:sp>
      <p:sp>
        <p:nvSpPr>
          <p:cNvPr id="36" name="Segnaposto testo 35"/>
          <p:cNvSpPr>
            <a:spLocks noGrp="1"/>
          </p:cNvSpPr>
          <p:nvPr>
            <p:ph type="body" sz="quarter" idx="14"/>
          </p:nvPr>
        </p:nvSpPr>
        <p:spPr>
          <a:xfrm>
            <a:off x="250825" y="598394"/>
            <a:ext cx="7989210" cy="287337"/>
          </a:xfrm>
        </p:spPr>
        <p:txBody>
          <a:bodyPr/>
          <a:lstStyle/>
          <a:p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Risorse mobilitate da  SACE per lo sviluppo </a:t>
            </a:r>
            <a:r>
              <a:rPr lang="it-IT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delle 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imprese italiane </a:t>
            </a:r>
            <a:r>
              <a:rPr lang="it-IT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</a:t>
            </a:r>
            <a:r>
              <a:rPr lang="it-IT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  <a:p>
            <a:endParaRPr lang="it-IT" dirty="0"/>
          </a:p>
        </p:txBody>
      </p:sp>
      <p:grpSp>
        <p:nvGrpSpPr>
          <p:cNvPr id="66" name="Gruppo 65"/>
          <p:cNvGrpSpPr/>
          <p:nvPr/>
        </p:nvGrpSpPr>
        <p:grpSpPr>
          <a:xfrm>
            <a:off x="1640599" y="1195259"/>
            <a:ext cx="7548126" cy="3392610"/>
            <a:chOff x="1640599" y="1571323"/>
            <a:chExt cx="7548126" cy="3392610"/>
          </a:xfrm>
        </p:grpSpPr>
        <p:sp>
          <p:nvSpPr>
            <p:cNvPr id="11" name="object 11"/>
            <p:cNvSpPr txBox="1"/>
            <p:nvPr/>
          </p:nvSpPr>
          <p:spPr>
            <a:xfrm>
              <a:off x="2458783" y="2007380"/>
              <a:ext cx="83882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8575">
                <a:lnSpc>
                  <a:spcPct val="100000"/>
                </a:lnSpc>
                <a:spcBef>
                  <a:spcPts val="95"/>
                </a:spcBef>
              </a:pPr>
              <a:r>
                <a:rPr lang="it-IT" sz="10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Operatività tradizionale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12" name="object 12"/>
            <p:cNvSpPr txBox="1"/>
            <p:nvPr/>
          </p:nvSpPr>
          <p:spPr>
            <a:xfrm>
              <a:off x="3346091" y="2851492"/>
              <a:ext cx="1041400" cy="7943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3200" b="1" spc="-5" dirty="0">
                  <a:solidFill>
                    <a:srgbClr val="FFFFFF"/>
                  </a:solidFill>
                  <a:latin typeface="Arial"/>
                  <a:cs typeface="Arial"/>
                </a:rPr>
                <a:t>4.975</a:t>
              </a:r>
              <a:endParaRPr sz="3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mln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2" name="object 11"/>
            <p:cNvSpPr txBox="1"/>
            <p:nvPr/>
          </p:nvSpPr>
          <p:spPr>
            <a:xfrm>
              <a:off x="3659825" y="2637440"/>
              <a:ext cx="53911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8575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Riserve </a:t>
              </a:r>
              <a:r>
                <a:rPr sz="1000" b="1" spc="-2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te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niche</a:t>
              </a:r>
              <a:endParaRPr sz="1000">
                <a:latin typeface="Arial"/>
                <a:cs typeface="Arial"/>
              </a:endParaRPr>
            </a:p>
          </p:txBody>
        </p:sp>
        <p:pic>
          <p:nvPicPr>
            <p:cNvPr id="46" name="object 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54219" y="2210561"/>
              <a:ext cx="1834506" cy="1997544"/>
            </a:xfrm>
            <a:prstGeom prst="rect">
              <a:avLst/>
            </a:prstGeom>
          </p:spPr>
        </p:pic>
        <p:sp>
          <p:nvSpPr>
            <p:cNvPr id="47" name="object 8"/>
            <p:cNvSpPr txBox="1"/>
            <p:nvPr/>
          </p:nvSpPr>
          <p:spPr>
            <a:xfrm>
              <a:off x="7907422" y="2852686"/>
              <a:ext cx="1042669" cy="793750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0"/>
                </a:spcBef>
              </a:pPr>
              <a:r>
                <a:rPr sz="3200" b="1" spc="-5" dirty="0">
                  <a:solidFill>
                    <a:srgbClr val="FFFFFF"/>
                  </a:solidFill>
                  <a:latin typeface="Arial"/>
                  <a:cs typeface="Arial"/>
                </a:rPr>
                <a:t>736,9</a:t>
              </a:r>
              <a:endParaRPr sz="3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mln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48" name="object 9"/>
            <p:cNvSpPr txBox="1"/>
            <p:nvPr/>
          </p:nvSpPr>
          <p:spPr>
            <a:xfrm>
              <a:off x="8240035" y="2610319"/>
              <a:ext cx="376555" cy="33083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15" dirty="0">
                  <a:solidFill>
                    <a:srgbClr val="FFFFFF"/>
                  </a:solidFill>
                  <a:latin typeface="Arial"/>
                  <a:cs typeface="Arial"/>
                </a:rPr>
                <a:t>P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re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mi</a:t>
              </a:r>
              <a:endParaRPr sz="1000">
                <a:latin typeface="Arial"/>
                <a:cs typeface="Arial"/>
              </a:endParaRPr>
            </a:p>
            <a:p>
              <a:pPr marL="50800">
                <a:lnSpc>
                  <a:spcPct val="100000"/>
                </a:lnSpc>
                <a:spcBef>
                  <a:spcPts val="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lordi</a:t>
              </a:r>
              <a:endParaRPr sz="1000">
                <a:latin typeface="Arial"/>
                <a:cs typeface="Arial"/>
              </a:endParaRPr>
            </a:p>
          </p:txBody>
        </p:sp>
        <p:pic>
          <p:nvPicPr>
            <p:cNvPr id="49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56004" y="1571323"/>
              <a:ext cx="2119001" cy="1998954"/>
            </a:xfrm>
            <a:prstGeom prst="rect">
              <a:avLst/>
            </a:prstGeom>
          </p:spPr>
        </p:pic>
        <p:sp>
          <p:nvSpPr>
            <p:cNvPr id="50" name="object 11"/>
            <p:cNvSpPr txBox="1"/>
            <p:nvPr/>
          </p:nvSpPr>
          <p:spPr>
            <a:xfrm>
              <a:off x="2458783" y="2007380"/>
              <a:ext cx="838827" cy="319959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8575">
                <a:lnSpc>
                  <a:spcPct val="100000"/>
                </a:lnSpc>
                <a:spcBef>
                  <a:spcPts val="95"/>
                </a:spcBef>
              </a:pPr>
              <a:r>
                <a:rPr lang="it-IT" sz="10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Operatività tradizionale</a:t>
              </a:r>
              <a:endParaRPr sz="1000" dirty="0">
                <a:latin typeface="Arial"/>
                <a:cs typeface="Arial"/>
              </a:endParaRPr>
            </a:p>
          </p:txBody>
        </p:sp>
        <p:sp>
          <p:nvSpPr>
            <p:cNvPr id="51" name="object 12"/>
            <p:cNvSpPr txBox="1"/>
            <p:nvPr/>
          </p:nvSpPr>
          <p:spPr>
            <a:xfrm>
              <a:off x="3346091" y="2851492"/>
              <a:ext cx="1041400" cy="7943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3200" b="1" spc="-5" dirty="0">
                  <a:solidFill>
                    <a:srgbClr val="FFFFFF"/>
                  </a:solidFill>
                  <a:latin typeface="Arial"/>
                  <a:cs typeface="Arial"/>
                </a:rPr>
                <a:t>4.975</a:t>
              </a:r>
              <a:endParaRPr sz="3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mln</a:t>
              </a:r>
              <a:endParaRPr sz="1800">
                <a:latin typeface="Arial"/>
                <a:cs typeface="Arial"/>
              </a:endParaRPr>
            </a:p>
          </p:txBody>
        </p:sp>
        <p:pic>
          <p:nvPicPr>
            <p:cNvPr id="52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14817" y="2802901"/>
              <a:ext cx="2368295" cy="2161032"/>
            </a:xfrm>
            <a:prstGeom prst="rect">
              <a:avLst/>
            </a:prstGeom>
          </p:spPr>
        </p:pic>
        <p:sp>
          <p:nvSpPr>
            <p:cNvPr id="53" name="object 14"/>
            <p:cNvSpPr txBox="1"/>
            <p:nvPr/>
          </p:nvSpPr>
          <p:spPr>
            <a:xfrm>
              <a:off x="6764804" y="3251339"/>
              <a:ext cx="1042669" cy="1076325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311150" marR="236854" indent="28575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Sinistri </a:t>
              </a:r>
              <a:r>
                <a:rPr sz="1000" b="1" spc="-2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liquidati</a:t>
              </a:r>
              <a:endParaRPr sz="1000">
                <a:latin typeface="Arial"/>
                <a:cs typeface="Arial"/>
              </a:endParaRPr>
            </a:p>
            <a:p>
              <a:pPr algn="ctr">
                <a:lnSpc>
                  <a:spcPts val="3670"/>
                </a:lnSpc>
              </a:pPr>
              <a:r>
                <a:rPr sz="3200" b="1" spc="-5" dirty="0">
                  <a:solidFill>
                    <a:srgbClr val="FFFFFF"/>
                  </a:solidFill>
                  <a:latin typeface="Arial"/>
                  <a:cs typeface="Arial"/>
                </a:rPr>
                <a:t>163,6</a:t>
              </a:r>
              <a:endParaRPr sz="320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mln</a:t>
              </a:r>
              <a:endParaRPr sz="1800">
                <a:latin typeface="Arial"/>
                <a:cs typeface="Arial"/>
              </a:endParaRPr>
            </a:p>
          </p:txBody>
        </p:sp>
        <p:pic>
          <p:nvPicPr>
            <p:cNvPr id="54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980961" y="2136914"/>
              <a:ext cx="2368295" cy="2161031"/>
            </a:xfrm>
            <a:prstGeom prst="rect">
              <a:avLst/>
            </a:prstGeom>
          </p:spPr>
        </p:pic>
        <p:sp>
          <p:nvSpPr>
            <p:cNvPr id="55" name="object 16"/>
            <p:cNvSpPr txBox="1"/>
            <p:nvPr/>
          </p:nvSpPr>
          <p:spPr>
            <a:xfrm>
              <a:off x="5759217" y="2866097"/>
              <a:ext cx="816610" cy="7943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105"/>
                </a:spcBef>
              </a:pPr>
              <a:r>
                <a:rPr sz="3200" b="1" dirty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r>
                <a:rPr sz="3200" b="1" spc="-15" dirty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r>
                <a:rPr sz="3200" b="1" dirty="0">
                  <a:solidFill>
                    <a:srgbClr val="FFFFFF"/>
                  </a:solidFill>
                  <a:latin typeface="Arial"/>
                  <a:cs typeface="Arial"/>
                </a:rPr>
                <a:t>,7</a:t>
              </a:r>
              <a:endParaRPr sz="3200">
                <a:latin typeface="Arial"/>
                <a:cs typeface="Arial"/>
              </a:endParaRPr>
            </a:p>
            <a:p>
              <a:pPr marL="106680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>
                  <a:solidFill>
                    <a:srgbClr val="FFFFFF"/>
                  </a:solidFill>
                  <a:latin typeface="Arial"/>
                  <a:cs typeface="Arial"/>
                </a:rPr>
                <a:t>mln</a:t>
              </a:r>
              <a:endParaRPr sz="1800">
                <a:latin typeface="Arial"/>
                <a:cs typeface="Arial"/>
              </a:endParaRPr>
            </a:p>
          </p:txBody>
        </p:sp>
        <p:sp>
          <p:nvSpPr>
            <p:cNvPr id="56" name="object 17"/>
            <p:cNvSpPr txBox="1"/>
            <p:nvPr/>
          </p:nvSpPr>
          <p:spPr>
            <a:xfrm>
              <a:off x="5997216" y="2607575"/>
              <a:ext cx="33591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1778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Utile </a:t>
              </a:r>
              <a:r>
                <a:rPr sz="1000" b="1" spc="-2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net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t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o</a:t>
              </a:r>
              <a:endParaRPr sz="1000">
                <a:latin typeface="Arial"/>
                <a:cs typeface="Arial"/>
              </a:endParaRPr>
            </a:p>
          </p:txBody>
        </p:sp>
        <p:pic>
          <p:nvPicPr>
            <p:cNvPr id="57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640599" y="2784614"/>
              <a:ext cx="2368295" cy="2159507"/>
            </a:xfrm>
            <a:prstGeom prst="rect">
              <a:avLst/>
            </a:prstGeom>
          </p:spPr>
        </p:pic>
        <p:sp>
          <p:nvSpPr>
            <p:cNvPr id="58" name="object 19"/>
            <p:cNvSpPr txBox="1"/>
            <p:nvPr/>
          </p:nvSpPr>
          <p:spPr>
            <a:xfrm>
              <a:off x="2307349" y="3244099"/>
              <a:ext cx="1042035" cy="107144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5580" marR="175895" algn="ctr">
                <a:lnSpc>
                  <a:spcPct val="100000"/>
                </a:lnSpc>
                <a:spcBef>
                  <a:spcPts val="95"/>
                </a:spcBef>
              </a:pPr>
              <a:r>
                <a:rPr lang="it-IT" sz="10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Garanzia </a:t>
              </a:r>
              <a:r>
                <a:rPr lang="it-IT" sz="1000" b="1" spc="-5" dirty="0" err="1" smtClean="0">
                  <a:solidFill>
                    <a:srgbClr val="FFFFFF"/>
                  </a:solidFill>
                  <a:latin typeface="Arial"/>
                  <a:cs typeface="Arial"/>
                </a:rPr>
                <a:t>italia</a:t>
              </a:r>
              <a:endParaRPr sz="1000" dirty="0">
                <a:latin typeface="Arial"/>
                <a:cs typeface="Arial"/>
              </a:endParaRPr>
            </a:p>
            <a:p>
              <a:pPr algn="ctr">
                <a:lnSpc>
                  <a:spcPts val="3654"/>
                </a:lnSpc>
              </a:pPr>
              <a:r>
                <a:rPr lang="it-IT" sz="32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21</a:t>
              </a:r>
              <a:endParaRPr sz="32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ml</a:t>
              </a:r>
              <a:r>
                <a:rPr lang="it-IT"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59" name="object 20"/>
            <p:cNvSpPr txBox="1"/>
            <p:nvPr/>
          </p:nvSpPr>
          <p:spPr>
            <a:xfrm>
              <a:off x="5971689" y="4008487"/>
              <a:ext cx="419734" cy="1778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Rating</a:t>
              </a:r>
              <a:endParaRPr sz="1000">
                <a:latin typeface="Arial"/>
                <a:cs typeface="Arial"/>
              </a:endParaRPr>
            </a:p>
          </p:txBody>
        </p:sp>
        <p:pic>
          <p:nvPicPr>
            <p:cNvPr id="60" name="object 1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42534" y="2784614"/>
              <a:ext cx="2368295" cy="2159507"/>
            </a:xfrm>
            <a:prstGeom prst="rect">
              <a:avLst/>
            </a:prstGeom>
          </p:spPr>
        </p:pic>
        <p:sp>
          <p:nvSpPr>
            <p:cNvPr id="61" name="object 19"/>
            <p:cNvSpPr txBox="1"/>
            <p:nvPr/>
          </p:nvSpPr>
          <p:spPr>
            <a:xfrm>
              <a:off x="4509284" y="3244099"/>
              <a:ext cx="1042035" cy="107442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95580" marR="175895" algn="ctr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Pat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r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im</a:t>
              </a:r>
              <a:r>
                <a:rPr sz="1000" b="1" dirty="0">
                  <a:solidFill>
                    <a:srgbClr val="FFFFFF"/>
                  </a:solidFill>
                  <a:latin typeface="Arial"/>
                  <a:cs typeface="Arial"/>
                </a:rPr>
                <a:t>on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io  netto</a:t>
              </a:r>
              <a:endParaRPr sz="1000" dirty="0">
                <a:latin typeface="Arial"/>
                <a:cs typeface="Arial"/>
              </a:endParaRPr>
            </a:p>
            <a:p>
              <a:pPr algn="ctr">
                <a:lnSpc>
                  <a:spcPts val="3654"/>
                </a:lnSpc>
              </a:pPr>
              <a:r>
                <a:rPr sz="32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lang="it-IT" sz="32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,</a:t>
              </a:r>
              <a:r>
                <a:rPr sz="32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7</a:t>
              </a:r>
              <a:endParaRPr sz="32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ml</a:t>
              </a:r>
              <a:r>
                <a:rPr lang="it-IT"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endParaRPr sz="1800" dirty="0">
                <a:latin typeface="Arial"/>
                <a:cs typeface="Arial"/>
              </a:endParaRPr>
            </a:p>
          </p:txBody>
        </p:sp>
        <p:pic>
          <p:nvPicPr>
            <p:cNvPr id="62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53381" y="2211520"/>
              <a:ext cx="2119001" cy="1998954"/>
            </a:xfrm>
            <a:prstGeom prst="rect">
              <a:avLst/>
            </a:prstGeom>
          </p:spPr>
        </p:pic>
        <p:sp>
          <p:nvSpPr>
            <p:cNvPr id="63" name="object 11"/>
            <p:cNvSpPr txBox="1"/>
            <p:nvPr/>
          </p:nvSpPr>
          <p:spPr>
            <a:xfrm>
              <a:off x="3659825" y="2637440"/>
              <a:ext cx="539115" cy="330200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marR="5080" indent="28575">
                <a:lnSpc>
                  <a:spcPct val="100000"/>
                </a:lnSpc>
                <a:spcBef>
                  <a:spcPts val="95"/>
                </a:spcBef>
              </a:pP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Riserve </a:t>
              </a:r>
              <a:r>
                <a:rPr sz="1000" b="1" spc="-265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te</a:t>
              </a:r>
              <a:r>
                <a:rPr sz="1000" b="1" spc="-10" dirty="0">
                  <a:solidFill>
                    <a:srgbClr val="FFFFFF"/>
                  </a:solidFill>
                  <a:latin typeface="Arial"/>
                  <a:cs typeface="Arial"/>
                </a:rPr>
                <a:t>c</a:t>
              </a:r>
              <a:r>
                <a:rPr sz="1000" b="1" spc="-5" dirty="0">
                  <a:solidFill>
                    <a:srgbClr val="FFFFFF"/>
                  </a:solidFill>
                  <a:latin typeface="Arial"/>
                  <a:cs typeface="Arial"/>
                </a:rPr>
                <a:t>niche</a:t>
              </a:r>
              <a:endParaRPr sz="1000">
                <a:latin typeface="Arial"/>
                <a:cs typeface="Arial"/>
              </a:endParaRPr>
            </a:p>
          </p:txBody>
        </p:sp>
        <p:sp>
          <p:nvSpPr>
            <p:cNvPr id="64" name="object 12"/>
            <p:cNvSpPr txBox="1"/>
            <p:nvPr/>
          </p:nvSpPr>
          <p:spPr>
            <a:xfrm>
              <a:off x="2299870" y="2281664"/>
              <a:ext cx="1041400" cy="794385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lang="it-IT" sz="32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25</a:t>
              </a:r>
              <a:endParaRPr sz="32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8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8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ml</a:t>
              </a:r>
              <a:r>
                <a:rPr lang="it-IT" sz="1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endParaRPr sz="1800" dirty="0">
                <a:latin typeface="Arial"/>
                <a:cs typeface="Arial"/>
              </a:endParaRPr>
            </a:p>
          </p:txBody>
        </p:sp>
        <p:sp>
          <p:nvSpPr>
            <p:cNvPr id="65" name="object 12"/>
            <p:cNvSpPr txBox="1"/>
            <p:nvPr/>
          </p:nvSpPr>
          <p:spPr>
            <a:xfrm>
              <a:off x="3405536" y="2954872"/>
              <a:ext cx="1039505" cy="690574"/>
            </a:xfrm>
            <a:prstGeom prst="rect">
              <a:avLst/>
            </a:prstGeom>
          </p:spPr>
          <p:txBody>
            <a:bodyPr vert="horz" wrap="square" lIns="0" tIns="13335" rIns="0" bIns="0" rtlCol="0">
              <a:spAutoFit/>
            </a:bodyPr>
            <a:lstStyle/>
            <a:p>
              <a:pPr algn="ctr">
                <a:lnSpc>
                  <a:spcPct val="100000"/>
                </a:lnSpc>
                <a:spcBef>
                  <a:spcPts val="105"/>
                </a:spcBef>
              </a:pPr>
              <a:r>
                <a:rPr sz="2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4</a:t>
              </a:r>
              <a:r>
                <a:rPr lang="it-IT" sz="2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,</a:t>
              </a:r>
              <a:r>
                <a:rPr sz="28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9</a:t>
              </a:r>
              <a:endParaRPr sz="2800" dirty="0">
                <a:latin typeface="Arial"/>
                <a:cs typeface="Arial"/>
              </a:endParaRPr>
            </a:p>
            <a:p>
              <a:pPr algn="ctr">
                <a:lnSpc>
                  <a:spcPct val="100000"/>
                </a:lnSpc>
                <a:spcBef>
                  <a:spcPts val="45"/>
                </a:spcBef>
              </a:pPr>
              <a:r>
                <a:rPr sz="1600" b="1" dirty="0">
                  <a:solidFill>
                    <a:srgbClr val="FFFFFF"/>
                  </a:solidFill>
                  <a:latin typeface="Arial"/>
                  <a:cs typeface="Arial"/>
                </a:rPr>
                <a:t>€</a:t>
              </a:r>
              <a:r>
                <a:rPr sz="1600" b="1" spc="-50" dirty="0">
                  <a:solidFill>
                    <a:srgbClr val="FFFFFF"/>
                  </a:solidFill>
                  <a:latin typeface="Arial"/>
                  <a:cs typeface="Arial"/>
                </a:rPr>
                <a:t> </a:t>
              </a:r>
              <a:r>
                <a:rPr sz="16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ml</a:t>
              </a:r>
              <a:r>
                <a:rPr lang="it-IT" sz="1600" b="1" spc="-5" dirty="0" smtClean="0">
                  <a:solidFill>
                    <a:srgbClr val="FFFFFF"/>
                  </a:solidFill>
                  <a:latin typeface="Arial"/>
                  <a:cs typeface="Arial"/>
                </a:rPr>
                <a:t>d</a:t>
              </a:r>
              <a:endParaRPr sz="16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969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50195" y="4372347"/>
            <a:ext cx="1993805" cy="771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7" name="Immagin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5495" y="-520306"/>
            <a:ext cx="10644539" cy="2572735"/>
          </a:xfrm>
          <a:prstGeom prst="rect">
            <a:avLst/>
          </a:prstGeom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2573081" y="234069"/>
            <a:ext cx="6522793" cy="8398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 smtClean="0">
                <a:solidFill>
                  <a:schemeClr val="bg1"/>
                </a:solidFill>
              </a:rPr>
              <a:t>Un’offerta</a:t>
            </a:r>
            <a:r>
              <a:rPr lang="it-IT" sz="2800" b="1" dirty="0" smtClean="0">
                <a:solidFill>
                  <a:schemeClr val="bg1"/>
                </a:solidFill>
              </a:rPr>
              <a:t> </a:t>
            </a:r>
            <a:r>
              <a:rPr lang="it-IT" sz="2400" b="1" dirty="0" smtClean="0">
                <a:solidFill>
                  <a:schemeClr val="bg1"/>
                </a:solidFill>
              </a:rPr>
              <a:t>personalizzata </a:t>
            </a:r>
            <a:r>
              <a:rPr lang="it-IT" sz="2400" b="1" dirty="0">
                <a:solidFill>
                  <a:schemeClr val="bg1"/>
                </a:solidFill>
              </a:rPr>
              <a:t>e </a:t>
            </a:r>
            <a:r>
              <a:rPr lang="it-IT" sz="2400" b="1" dirty="0" smtClean="0">
                <a:solidFill>
                  <a:schemeClr val="bg1"/>
                </a:solidFill>
              </a:rPr>
              <a:t>digitale per sostenere la </a:t>
            </a:r>
            <a:r>
              <a:rPr lang="it-IT" sz="3200" b="1" dirty="0" smtClean="0">
                <a:solidFill>
                  <a:schemeClr val="bg1"/>
                </a:solidFill>
              </a:rPr>
              <a:t>crescita delle imprese</a:t>
            </a:r>
            <a:endParaRPr lang="it-IT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Diagramma 16"/>
          <p:cNvGraphicFramePr/>
          <p:nvPr>
            <p:extLst/>
          </p:nvPr>
        </p:nvGraphicFramePr>
        <p:xfrm>
          <a:off x="208905" y="1413461"/>
          <a:ext cx="7900361" cy="2193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CasellaDiTesto 17"/>
          <p:cNvSpPr txBox="1"/>
          <p:nvPr/>
        </p:nvSpPr>
        <p:spPr>
          <a:xfrm>
            <a:off x="309045" y="3673282"/>
            <a:ext cx="1278016" cy="318276"/>
          </a:xfrm>
          <a:prstGeom prst="rect">
            <a:avLst/>
          </a:prstGeom>
        </p:spPr>
        <p:txBody>
          <a:bodyPr vert="horz" wrap="square" lIns="0" tIns="0" rtlCol="0" anchor="ctr" anchorCtr="0">
            <a:no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Esigenza impresa</a:t>
            </a:r>
            <a:endParaRPr kumimoji="0" lang="it-IT" sz="1800" b="1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309045" y="4267719"/>
            <a:ext cx="1369175" cy="318276"/>
          </a:xfrm>
          <a:prstGeom prst="rect">
            <a:avLst/>
          </a:prstGeom>
        </p:spPr>
        <p:txBody>
          <a:bodyPr vert="horz" wrap="square" lIns="0" tIns="0" rtlCol="0" anchor="ctr" anchorCtr="0">
            <a:no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Soluzioni</a:t>
            </a:r>
            <a:br>
              <a:rPr kumimoji="0" lang="it-IT" sz="14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it-IT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SACE</a:t>
            </a:r>
            <a:endParaRPr kumimoji="0" lang="it-IT" sz="1400" b="1" i="0" u="none" strike="noStrike" kern="1200" cap="none" spc="0" normalizeH="0" baseline="0" noProof="0" dirty="0">
              <a:ln>
                <a:noFill/>
              </a:ln>
              <a:solidFill>
                <a:srgbClr val="415064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Connettore 1 40"/>
          <p:cNvCxnSpPr/>
          <p:nvPr/>
        </p:nvCxnSpPr>
        <p:spPr>
          <a:xfrm>
            <a:off x="287176" y="4099938"/>
            <a:ext cx="8569647" cy="0"/>
          </a:xfrm>
          <a:prstGeom prst="line">
            <a:avLst/>
          </a:prstGeom>
          <a:noFill/>
          <a:ln w="19050" cap="flat" cmpd="sng" algn="ctr">
            <a:solidFill>
              <a:srgbClr val="A4A5A4"/>
            </a:solidFill>
            <a:prstDash val="solid"/>
            <a:miter lim="800000"/>
          </a:ln>
          <a:effectLst/>
        </p:spPr>
      </p:cxnSp>
      <p:cxnSp>
        <p:nvCxnSpPr>
          <p:cNvPr id="21" name="Connettore 2 20"/>
          <p:cNvCxnSpPr/>
          <p:nvPr/>
        </p:nvCxnSpPr>
        <p:spPr>
          <a:xfrm flipV="1">
            <a:off x="2614657" y="2811952"/>
            <a:ext cx="0" cy="793301"/>
          </a:xfrm>
          <a:prstGeom prst="straightConnector1">
            <a:avLst/>
          </a:prstGeom>
          <a:ln w="28575">
            <a:solidFill>
              <a:srgbClr val="CBCCCB"/>
            </a:solidFill>
            <a:prstDash val="sysDot"/>
            <a:headEnd type="triangle" w="med" len="med"/>
            <a:tailEnd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 flipV="1">
            <a:off x="3445511" y="2552067"/>
            <a:ext cx="0" cy="1084034"/>
          </a:xfrm>
          <a:prstGeom prst="straightConnector1">
            <a:avLst/>
          </a:prstGeom>
          <a:noFill/>
          <a:ln w="28575">
            <a:solidFill>
              <a:srgbClr val="A4A5A4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23" name="Connettore 2 22"/>
          <p:cNvCxnSpPr/>
          <p:nvPr/>
        </p:nvCxnSpPr>
        <p:spPr>
          <a:xfrm flipV="1">
            <a:off x="4544881" y="2264621"/>
            <a:ext cx="0" cy="1368000"/>
          </a:xfrm>
          <a:prstGeom prst="straightConnector1">
            <a:avLst/>
          </a:prstGeom>
          <a:noFill/>
          <a:ln w="28575">
            <a:solidFill>
              <a:srgbClr val="5F85B1"/>
            </a:solidFill>
            <a:prstDash val="sysDot"/>
            <a:round/>
            <a:headEnd type="triangle" w="med" len="med"/>
            <a:tailEnd/>
          </a:ln>
        </p:spPr>
      </p:cxnSp>
      <p:cxnSp>
        <p:nvCxnSpPr>
          <p:cNvPr id="26" name="Connettore 2 25"/>
          <p:cNvCxnSpPr/>
          <p:nvPr/>
        </p:nvCxnSpPr>
        <p:spPr>
          <a:xfrm flipV="1">
            <a:off x="5619379" y="2155062"/>
            <a:ext cx="3650" cy="1476000"/>
          </a:xfrm>
          <a:prstGeom prst="straightConnector1">
            <a:avLst/>
          </a:prstGeom>
          <a:noFill/>
          <a:ln w="28575">
            <a:solidFill>
              <a:srgbClr val="005392"/>
            </a:solidFill>
            <a:prstDash val="sysDot"/>
            <a:round/>
            <a:headEnd type="triangle" w="med" len="med"/>
            <a:tailEnd/>
          </a:ln>
        </p:spPr>
      </p:cxnSp>
      <p:sp>
        <p:nvSpPr>
          <p:cNvPr id="27" name="CasellaDiTesto 26"/>
          <p:cNvSpPr txBox="1"/>
          <p:nvPr/>
        </p:nvSpPr>
        <p:spPr>
          <a:xfrm>
            <a:off x="6894450" y="1355196"/>
            <a:ext cx="1610218" cy="261030"/>
          </a:xfrm>
          <a:prstGeom prst="rect">
            <a:avLst/>
          </a:prstGeom>
          <a:ln w="19050">
            <a:noFill/>
            <a:prstDash val="solid"/>
          </a:ln>
        </p:spPr>
        <p:txBody>
          <a:bodyPr vert="horz" wrap="square" lIns="0" tIns="0" rtlCol="0" anchor="b" anchorCtr="0">
            <a:noAutofit/>
          </a:bodyPr>
          <a:lstStyle>
            <a:defPPr>
              <a:defRPr lang="it-IT"/>
            </a:defPPr>
            <a:lvl1pPr marR="0" lvl="0" indent="0" algn="ctr" defTabSz="3429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50" b="1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/>
                <a:ea typeface="+mn-ea"/>
                <a:cs typeface="Arial" pitchFamily="34" charset="0"/>
              </a:rPr>
              <a:t>Investire in Italia e all’estero</a:t>
            </a:r>
          </a:p>
        </p:txBody>
      </p:sp>
      <p:sp>
        <p:nvSpPr>
          <p:cNvPr id="28" name="Gallone 27"/>
          <p:cNvSpPr/>
          <p:nvPr/>
        </p:nvSpPr>
        <p:spPr>
          <a:xfrm>
            <a:off x="1836950" y="3638387"/>
            <a:ext cx="1243550" cy="409130"/>
          </a:xfrm>
          <a:prstGeom prst="chevron">
            <a:avLst/>
          </a:prstGeom>
          <a:solidFill>
            <a:srgbClr val="CBCCCB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29" name="Gallone 4"/>
          <p:cNvSpPr txBox="1"/>
          <p:nvPr/>
        </p:nvSpPr>
        <p:spPr>
          <a:xfrm>
            <a:off x="2079244" y="3676541"/>
            <a:ext cx="810888" cy="352724"/>
          </a:xfrm>
          <a:prstGeom prst="rect">
            <a:avLst/>
          </a:prstGeom>
          <a:solidFill>
            <a:srgbClr val="CBCCCB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1E2C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Conoscere i mercati e le  controparti</a:t>
            </a:r>
          </a:p>
        </p:txBody>
      </p:sp>
      <p:sp>
        <p:nvSpPr>
          <p:cNvPr id="30" name="Gallone 29"/>
          <p:cNvSpPr/>
          <p:nvPr/>
        </p:nvSpPr>
        <p:spPr>
          <a:xfrm>
            <a:off x="3049333" y="3636632"/>
            <a:ext cx="1062075" cy="392394"/>
          </a:xfrm>
          <a:prstGeom prst="chevron">
            <a:avLst/>
          </a:prstGeom>
          <a:solidFill>
            <a:srgbClr val="A4A5A4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31" name="Gallone 4"/>
          <p:cNvSpPr txBox="1"/>
          <p:nvPr/>
        </p:nvSpPr>
        <p:spPr>
          <a:xfrm>
            <a:off x="3263024" y="3670909"/>
            <a:ext cx="614694" cy="333743"/>
          </a:xfrm>
          <a:prstGeom prst="rect">
            <a:avLst/>
          </a:prstGeom>
          <a:solidFill>
            <a:srgbClr val="A4A5A4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1E2C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Rilascio di garanzie contrattuali </a:t>
            </a:r>
          </a:p>
        </p:txBody>
      </p:sp>
      <p:sp>
        <p:nvSpPr>
          <p:cNvPr id="32" name="Gallone 31"/>
          <p:cNvSpPr/>
          <p:nvPr/>
        </p:nvSpPr>
        <p:spPr>
          <a:xfrm>
            <a:off x="4050590" y="3641271"/>
            <a:ext cx="1254033" cy="393019"/>
          </a:xfrm>
          <a:prstGeom prst="chevron">
            <a:avLst/>
          </a:prstGeom>
          <a:solidFill>
            <a:srgbClr val="5F85B1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33" name="Gallone 4"/>
          <p:cNvSpPr txBox="1"/>
          <p:nvPr/>
        </p:nvSpPr>
        <p:spPr>
          <a:xfrm>
            <a:off x="4293932" y="3672968"/>
            <a:ext cx="773382" cy="329627"/>
          </a:xfrm>
          <a:prstGeom prst="rect">
            <a:avLst/>
          </a:prstGeom>
          <a:solidFill>
            <a:srgbClr val="5F85B1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1E2C5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Finanziamento del circolante</a:t>
            </a:r>
          </a:p>
        </p:txBody>
      </p:sp>
      <p:sp>
        <p:nvSpPr>
          <p:cNvPr id="34" name="Gallone 33"/>
          <p:cNvSpPr/>
          <p:nvPr/>
        </p:nvSpPr>
        <p:spPr>
          <a:xfrm>
            <a:off x="5239184" y="3636101"/>
            <a:ext cx="1062075" cy="393019"/>
          </a:xfrm>
          <a:prstGeom prst="chevron">
            <a:avLst/>
          </a:prstGeom>
          <a:solidFill>
            <a:srgbClr val="005392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35" name="Gallone 4"/>
          <p:cNvSpPr txBox="1"/>
          <p:nvPr/>
        </p:nvSpPr>
        <p:spPr>
          <a:xfrm>
            <a:off x="5456521" y="3695649"/>
            <a:ext cx="640586" cy="312830"/>
          </a:xfrm>
          <a:prstGeom prst="rect">
            <a:avLst/>
          </a:prstGeom>
          <a:solidFill>
            <a:srgbClr val="005392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Copertura del rischio di credito</a:t>
            </a:r>
          </a:p>
        </p:txBody>
      </p:sp>
      <p:sp>
        <p:nvSpPr>
          <p:cNvPr id="36" name="Gallone 35"/>
          <p:cNvSpPr/>
          <p:nvPr/>
        </p:nvSpPr>
        <p:spPr>
          <a:xfrm>
            <a:off x="6246692" y="3637215"/>
            <a:ext cx="1158119" cy="381000"/>
          </a:xfrm>
          <a:prstGeom prst="chevron">
            <a:avLst/>
          </a:prstGeom>
          <a:solidFill>
            <a:srgbClr val="415064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38" name="Gallone 4"/>
          <p:cNvSpPr txBox="1"/>
          <p:nvPr/>
        </p:nvSpPr>
        <p:spPr>
          <a:xfrm>
            <a:off x="6432399" y="3688302"/>
            <a:ext cx="658398" cy="297110"/>
          </a:xfrm>
          <a:prstGeom prst="rect">
            <a:avLst/>
          </a:prstGeom>
          <a:solidFill>
            <a:srgbClr val="415064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Sconto</a:t>
            </a:r>
            <a:r>
              <a:rPr kumimoji="0" lang="en-AU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anticipo</a:t>
            </a:r>
            <a:r>
              <a:rPr kumimoji="0" lang="en-AU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kumimoji="0" lang="en-AU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crediti</a:t>
            </a:r>
          </a:p>
        </p:txBody>
      </p:sp>
      <p:cxnSp>
        <p:nvCxnSpPr>
          <p:cNvPr id="39" name="Connettore 2 38"/>
          <p:cNvCxnSpPr/>
          <p:nvPr/>
        </p:nvCxnSpPr>
        <p:spPr>
          <a:xfrm flipV="1">
            <a:off x="8077514" y="2282334"/>
            <a:ext cx="0" cy="1309456"/>
          </a:xfrm>
          <a:prstGeom prst="straightConnector1">
            <a:avLst/>
          </a:prstGeom>
          <a:noFill/>
          <a:ln w="19050">
            <a:solidFill>
              <a:srgbClr val="44546A"/>
            </a:solidFill>
            <a:prstDash val="solid"/>
            <a:round/>
            <a:headEnd type="triangle" w="med" len="med"/>
            <a:tailEnd/>
          </a:ln>
        </p:spPr>
      </p:cxnSp>
      <p:sp>
        <p:nvSpPr>
          <p:cNvPr id="40" name="Gallone 39"/>
          <p:cNvSpPr/>
          <p:nvPr/>
        </p:nvSpPr>
        <p:spPr>
          <a:xfrm>
            <a:off x="7358400" y="3653206"/>
            <a:ext cx="1258795" cy="375821"/>
          </a:xfrm>
          <a:prstGeom prst="chevron">
            <a:avLst/>
          </a:prstGeom>
          <a:solidFill>
            <a:srgbClr val="1E2C50"/>
          </a:solidFill>
          <a:ln w="12700" cap="flat" cmpd="sng" algn="ctr">
            <a:noFill/>
            <a:prstDash val="sysDot"/>
            <a:miter lim="800000"/>
          </a:ln>
          <a:effectLst/>
        </p:spPr>
      </p:sp>
      <p:sp>
        <p:nvSpPr>
          <p:cNvPr id="41" name="Gallone 4"/>
          <p:cNvSpPr txBox="1"/>
          <p:nvPr/>
        </p:nvSpPr>
        <p:spPr>
          <a:xfrm>
            <a:off x="7681429" y="3675776"/>
            <a:ext cx="770612" cy="324006"/>
          </a:xfrm>
          <a:prstGeom prst="rect">
            <a:avLst/>
          </a:prstGeom>
          <a:solidFill>
            <a:srgbClr val="1E2C50"/>
          </a:solidFill>
          <a:ln>
            <a:noFill/>
          </a:ln>
          <a:effectLst/>
        </p:spPr>
        <p:txBody>
          <a:bodyPr spcFirstLastPara="0" vert="horz" wrap="square" lIns="30004" tIns="10001" rIns="10001" bIns="10001" numCol="1" spcCol="1270" anchor="ctr" anchorCtr="0">
            <a:noAutofit/>
          </a:bodyPr>
          <a:lstStyle/>
          <a:p>
            <a:pPr marL="0" marR="0" lvl="0" indent="0" algn="ctr" defTabSz="333359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Finanziamento</a:t>
            </a:r>
            <a:r>
              <a:rPr kumimoji="0" lang="en-AU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it-IT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investimenti </a:t>
            </a:r>
            <a:r>
              <a:rPr kumimoji="0" lang="en-AU" sz="750" b="1" i="1" u="none" strike="noStrike" kern="0" cap="none" spc="0" normalizeH="0" baseline="0" noProof="0" dirty="0">
                <a:ln>
                  <a:noFill/>
                </a:ln>
                <a:solidFill>
                  <a:srgbClr val="FFFEFD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&amp; PRI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1944924" y="4183165"/>
            <a:ext cx="1043733" cy="495756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Report informativi</a:t>
            </a: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Mappe rischi</a:t>
            </a: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Valutazioni </a:t>
            </a:r>
            <a:r>
              <a:rPr kumimoji="0" lang="it-IT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controparti</a:t>
            </a: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900" b="1" noProof="0" dirty="0" smtClean="0">
                <a:solidFill>
                  <a:srgbClr val="5F85B1"/>
                </a:solidFill>
                <a:latin typeface="Arial" panose="020B0604020202020204"/>
                <a:cs typeface="Arial" panose="020B0604020202020204" pitchFamily="34" charset="0"/>
              </a:rPr>
              <a:t>Education to Export</a:t>
            </a:r>
            <a:r>
              <a:rPr kumimoji="0" lang="it-IT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 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5F85B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CasellaDiTesto 42"/>
          <p:cNvSpPr txBox="1"/>
          <p:nvPr/>
        </p:nvSpPr>
        <p:spPr>
          <a:xfrm>
            <a:off x="3000512" y="4178978"/>
            <a:ext cx="1113518" cy="648343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rPr>
              <a:t>Cauzioni</a:t>
            </a:r>
            <a:endParaRPr kumimoji="0" lang="it-IT" sz="900" b="1" i="0" u="none" strike="noStrike" kern="1200" cap="none" spc="0" normalizeH="0" baseline="0" noProof="0" dirty="0">
              <a:ln>
                <a:noFill/>
              </a:ln>
              <a:solidFill>
                <a:srgbClr val="5F85B1"/>
              </a:solidFill>
              <a:effectLst/>
              <a:uLnTx/>
              <a:uFillTx/>
              <a:latin typeface="Arial" panose="020B0604020202020204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900" b="1" dirty="0">
                <a:solidFill>
                  <a:srgbClr val="5F85B1"/>
                </a:solidFill>
                <a:latin typeface="Arial" panose="020B0604020202020204"/>
                <a:cs typeface="Arial" panose="020B0604020202020204" pitchFamily="34" charset="0"/>
              </a:rPr>
              <a:t>Garanzie contrattuali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122950" y="4178979"/>
            <a:ext cx="1222629" cy="495756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indent="-171450" defTabSz="342884">
              <a:buClr>
                <a:srgbClr val="415064"/>
              </a:buClr>
              <a:buFont typeface="Wingdings" panose="05000000000000000000" pitchFamily="2" charset="2"/>
              <a:buChar char="§"/>
              <a:defRPr/>
            </a:pPr>
            <a:r>
              <a:rPr lang="it-IT" sz="900" b="1" dirty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Garanzie </a:t>
            </a:r>
            <a:r>
              <a:rPr lang="it-IT" sz="900" b="1" dirty="0" smtClean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finanziarie </a:t>
            </a:r>
            <a:r>
              <a:rPr lang="it-IT" sz="900" b="1" dirty="0">
                <a:solidFill>
                  <a:schemeClr val="tx2"/>
                </a:solidFill>
                <a:latin typeface="Arial" panose="020B0604020202020204"/>
                <a:cs typeface="Arial" panose="020B0604020202020204" pitchFamily="34" charset="0"/>
              </a:rPr>
              <a:t>finanziamenti a BT</a:t>
            </a:r>
          </a:p>
        </p:txBody>
      </p:sp>
      <p:sp>
        <p:nvSpPr>
          <p:cNvPr id="45" name="CasellaDiTesto 44"/>
          <p:cNvSpPr txBox="1"/>
          <p:nvPr/>
        </p:nvSpPr>
        <p:spPr>
          <a:xfrm>
            <a:off x="5314582" y="4147391"/>
            <a:ext cx="1069507" cy="495756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it-IT" sz="9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Assicurazione crediti domestici e esteri (rischi singoli e portafogli)</a:t>
            </a:r>
          </a:p>
        </p:txBody>
      </p:sp>
      <p:sp>
        <p:nvSpPr>
          <p:cNvPr id="46" name="CasellaDiTesto 45"/>
          <p:cNvSpPr txBox="1"/>
          <p:nvPr/>
        </p:nvSpPr>
        <p:spPr>
          <a:xfrm>
            <a:off x="6331765" y="4124469"/>
            <a:ext cx="1020722" cy="495756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Factoring</a:t>
            </a: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en-AU" sz="900" b="1" dirty="0" err="1">
                <a:solidFill>
                  <a:srgbClr val="5F8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Recupero</a:t>
            </a:r>
            <a:r>
              <a:rPr lang="en-AU" sz="900" b="1" dirty="0">
                <a:solidFill>
                  <a:srgbClr val="5F8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900" b="1" dirty="0" err="1">
                <a:solidFill>
                  <a:srgbClr val="5F8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crediti</a:t>
            </a:r>
            <a:r>
              <a:rPr lang="en-AU" sz="900" b="1" dirty="0">
                <a:solidFill>
                  <a:srgbClr val="5F85B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7370275" y="4133537"/>
            <a:ext cx="1552866" cy="67807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171450" marR="0" lvl="0" indent="-17145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5064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it-IT" sz="900" b="1" dirty="0" smtClean="0">
                <a:solidFill>
                  <a:srgbClr val="5F85B1"/>
                </a:solidFill>
                <a:latin typeface="Arial" panose="020B0604020202020204"/>
                <a:cs typeface="Arial" panose="020B0604020202020204" pitchFamily="34" charset="0"/>
              </a:rPr>
              <a:t>Garanzie finanziarie</a:t>
            </a:r>
            <a:endParaRPr lang="it-IT" sz="900" b="1" dirty="0">
              <a:solidFill>
                <a:srgbClr val="5F85B1"/>
              </a:solidFill>
              <a:latin typeface="Arial" panose="020B0604020202020204"/>
              <a:cs typeface="Arial" panose="020B0604020202020204" pitchFamily="34" charset="0"/>
            </a:endParaRPr>
          </a:p>
          <a:p>
            <a:pPr marL="171450" indent="-171450" defTabSz="342884">
              <a:buClr>
                <a:srgbClr val="415064"/>
              </a:buClr>
              <a:buFont typeface="Wingdings" panose="05000000000000000000" pitchFamily="2" charset="2"/>
              <a:buChar char="§"/>
              <a:defRPr/>
            </a:pPr>
            <a:r>
              <a:rPr lang="it-IT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Protezione degli investimenti esteri</a:t>
            </a:r>
          </a:p>
        </p:txBody>
      </p:sp>
      <p:sp>
        <p:nvSpPr>
          <p:cNvPr id="48" name="CasellaDiTesto 47"/>
          <p:cNvSpPr txBox="1"/>
          <p:nvPr/>
        </p:nvSpPr>
        <p:spPr>
          <a:xfrm>
            <a:off x="6004658" y="1369773"/>
            <a:ext cx="948269" cy="261030"/>
          </a:xfrm>
          <a:prstGeom prst="rect">
            <a:avLst/>
          </a:prstGeom>
        </p:spPr>
        <p:txBody>
          <a:bodyPr vert="horz" wrap="square" lIns="0" tIns="0" rtlCol="0" anchor="b" anchorCtr="0">
            <a:noAutofit/>
          </a:bodyPr>
          <a:lstStyle/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825" b="0" i="0" u="none" strike="noStrike" kern="1200" cap="none" spc="0" normalizeH="0" baseline="0" noProof="0" dirty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ctr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100" b="1" i="0" u="none" strike="noStrike" kern="1200" cap="none" spc="0" normalizeH="0" baseline="0" noProof="0" dirty="0">
                <a:ln>
                  <a:noFill/>
                </a:ln>
                <a:solidFill>
                  <a:srgbClr val="41506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Liquidità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538471" y="4688894"/>
            <a:ext cx="1261489" cy="219088"/>
          </a:xfrm>
          <a:prstGeom prst="rect">
            <a:avLst/>
          </a:prstGeom>
        </p:spPr>
        <p:txBody>
          <a:bodyPr vert="horz" wrap="square" lIns="0" tIns="0" rtlCol="0" anchor="t" anchorCtr="0">
            <a:noAutofit/>
          </a:bodyPr>
          <a:lstStyle/>
          <a:p>
            <a:pPr marL="0" marR="0" lvl="0" indent="0" algn="l" defTabSz="34288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5D4F"/>
              </a:buClr>
              <a:buSzTx/>
              <a:buFontTx/>
              <a:buNone/>
              <a:tabLst/>
              <a:defRPr/>
            </a:pP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Prodotti</a:t>
            </a:r>
            <a:r>
              <a: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AU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F85B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digitali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5F85B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50" name="Connettore 2 49"/>
          <p:cNvCxnSpPr/>
          <p:nvPr/>
        </p:nvCxnSpPr>
        <p:spPr>
          <a:xfrm flipH="1" flipV="1">
            <a:off x="6512965" y="2052429"/>
            <a:ext cx="1910" cy="1578706"/>
          </a:xfrm>
          <a:prstGeom prst="straightConnector1">
            <a:avLst/>
          </a:prstGeom>
          <a:noFill/>
          <a:ln w="28575">
            <a:solidFill>
              <a:srgbClr val="415064"/>
            </a:solidFill>
            <a:prstDash val="sysDot"/>
            <a:round/>
            <a:headEnd type="triangle" w="med" len="med"/>
            <a:tailEnd/>
          </a:ln>
        </p:spPr>
      </p:cxnSp>
      <p:pic>
        <p:nvPicPr>
          <p:cNvPr id="51" name="Immagine 50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14303" y="1340619"/>
            <a:ext cx="1080543" cy="909592"/>
          </a:xfrm>
          <a:prstGeom prst="rect">
            <a:avLst/>
          </a:prstGeom>
        </p:spPr>
      </p:pic>
      <p:sp>
        <p:nvSpPr>
          <p:cNvPr id="52" name="Freeform 14">
            <a:extLst>
              <a:ext uri="{FF2B5EF4-FFF2-40B4-BE49-F238E27FC236}">
                <a16:creationId xmlns:a16="http://schemas.microsoft.com/office/drawing/2014/main" xmlns="" id="{2954B799-C1C3-4296-8CAE-F5A071BF9C04}"/>
              </a:ext>
            </a:extLst>
          </p:cNvPr>
          <p:cNvSpPr>
            <a:spLocks noEditPoints="1"/>
          </p:cNvSpPr>
          <p:nvPr/>
        </p:nvSpPr>
        <p:spPr bwMode="auto">
          <a:xfrm>
            <a:off x="317240" y="4700568"/>
            <a:ext cx="158000" cy="143604"/>
          </a:xfrm>
          <a:custGeom>
            <a:avLst/>
            <a:gdLst>
              <a:gd name="T0" fmla="*/ 208 w 224"/>
              <a:gd name="T1" fmla="*/ 0 h 196"/>
              <a:gd name="T2" fmla="*/ 16 w 224"/>
              <a:gd name="T3" fmla="*/ 0 h 196"/>
              <a:gd name="T4" fmla="*/ 0 w 224"/>
              <a:gd name="T5" fmla="*/ 16 h 196"/>
              <a:gd name="T6" fmla="*/ 0 w 224"/>
              <a:gd name="T7" fmla="*/ 141 h 196"/>
              <a:gd name="T8" fmla="*/ 16 w 224"/>
              <a:gd name="T9" fmla="*/ 157 h 196"/>
              <a:gd name="T10" fmla="*/ 208 w 224"/>
              <a:gd name="T11" fmla="*/ 157 h 196"/>
              <a:gd name="T12" fmla="*/ 224 w 224"/>
              <a:gd name="T13" fmla="*/ 141 h 196"/>
              <a:gd name="T14" fmla="*/ 224 w 224"/>
              <a:gd name="T15" fmla="*/ 16 h 196"/>
              <a:gd name="T16" fmla="*/ 208 w 224"/>
              <a:gd name="T17" fmla="*/ 0 h 196"/>
              <a:gd name="T18" fmla="*/ 112 w 224"/>
              <a:gd name="T19" fmla="*/ 151 h 196"/>
              <a:gd name="T20" fmla="*/ 107 w 224"/>
              <a:gd name="T21" fmla="*/ 146 h 196"/>
              <a:gd name="T22" fmla="*/ 112 w 224"/>
              <a:gd name="T23" fmla="*/ 141 h 196"/>
              <a:gd name="T24" fmla="*/ 117 w 224"/>
              <a:gd name="T25" fmla="*/ 146 h 196"/>
              <a:gd name="T26" fmla="*/ 112 w 224"/>
              <a:gd name="T27" fmla="*/ 151 h 196"/>
              <a:gd name="T28" fmla="*/ 210 w 224"/>
              <a:gd name="T29" fmla="*/ 133 h 196"/>
              <a:gd name="T30" fmla="*/ 14 w 224"/>
              <a:gd name="T31" fmla="*/ 133 h 196"/>
              <a:gd name="T32" fmla="*/ 14 w 224"/>
              <a:gd name="T33" fmla="*/ 15 h 196"/>
              <a:gd name="T34" fmla="*/ 210 w 224"/>
              <a:gd name="T35" fmla="*/ 15 h 196"/>
              <a:gd name="T36" fmla="*/ 210 w 224"/>
              <a:gd name="T37" fmla="*/ 133 h 196"/>
              <a:gd name="T38" fmla="*/ 154 w 224"/>
              <a:gd name="T39" fmla="*/ 188 h 196"/>
              <a:gd name="T40" fmla="*/ 154 w 224"/>
              <a:gd name="T41" fmla="*/ 196 h 196"/>
              <a:gd name="T42" fmla="*/ 69 w 224"/>
              <a:gd name="T43" fmla="*/ 196 h 196"/>
              <a:gd name="T44" fmla="*/ 69 w 224"/>
              <a:gd name="T45" fmla="*/ 188 h 196"/>
              <a:gd name="T46" fmla="*/ 92 w 224"/>
              <a:gd name="T47" fmla="*/ 171 h 196"/>
              <a:gd name="T48" fmla="*/ 92 w 224"/>
              <a:gd name="T49" fmla="*/ 161 h 196"/>
              <a:gd name="T50" fmla="*/ 131 w 224"/>
              <a:gd name="T51" fmla="*/ 161 h 196"/>
              <a:gd name="T52" fmla="*/ 131 w 224"/>
              <a:gd name="T53" fmla="*/ 171 h 196"/>
              <a:gd name="T54" fmla="*/ 154 w 224"/>
              <a:gd name="T55" fmla="*/ 188 h 196"/>
              <a:gd name="T56" fmla="*/ 113 w 224"/>
              <a:gd name="T57" fmla="*/ 73 h 196"/>
              <a:gd name="T58" fmla="*/ 140 w 224"/>
              <a:gd name="T59" fmla="*/ 46 h 196"/>
              <a:gd name="T60" fmla="*/ 147 w 224"/>
              <a:gd name="T61" fmla="*/ 53 h 196"/>
              <a:gd name="T62" fmla="*/ 113 w 224"/>
              <a:gd name="T63" fmla="*/ 86 h 196"/>
              <a:gd name="T64" fmla="*/ 99 w 224"/>
              <a:gd name="T65" fmla="*/ 72 h 196"/>
              <a:gd name="T66" fmla="*/ 106 w 224"/>
              <a:gd name="T67" fmla="*/ 65 h 196"/>
              <a:gd name="T68" fmla="*/ 113 w 224"/>
              <a:gd name="T69" fmla="*/ 73 h 196"/>
              <a:gd name="T70" fmla="*/ 77 w 224"/>
              <a:gd name="T71" fmla="*/ 70 h 196"/>
              <a:gd name="T72" fmla="*/ 111 w 224"/>
              <a:gd name="T73" fmla="*/ 37 h 196"/>
              <a:gd name="T74" fmla="*/ 134 w 224"/>
              <a:gd name="T75" fmla="*/ 46 h 196"/>
              <a:gd name="T76" fmla="*/ 127 w 224"/>
              <a:gd name="T77" fmla="*/ 53 h 196"/>
              <a:gd name="T78" fmla="*/ 111 w 224"/>
              <a:gd name="T79" fmla="*/ 46 h 196"/>
              <a:gd name="T80" fmla="*/ 87 w 224"/>
              <a:gd name="T81" fmla="*/ 70 h 196"/>
              <a:gd name="T82" fmla="*/ 111 w 224"/>
              <a:gd name="T83" fmla="*/ 94 h 196"/>
              <a:gd name="T84" fmla="*/ 135 w 224"/>
              <a:gd name="T85" fmla="*/ 71 h 196"/>
              <a:gd name="T86" fmla="*/ 143 w 224"/>
              <a:gd name="T87" fmla="*/ 62 h 196"/>
              <a:gd name="T88" fmla="*/ 144 w 224"/>
              <a:gd name="T89" fmla="*/ 70 h 196"/>
              <a:gd name="T90" fmla="*/ 111 w 224"/>
              <a:gd name="T91" fmla="*/ 104 h 196"/>
              <a:gd name="T92" fmla="*/ 77 w 224"/>
              <a:gd name="T93" fmla="*/ 7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24" h="196">
                <a:moveTo>
                  <a:pt x="208" y="0"/>
                </a:moveTo>
                <a:cubicBezTo>
                  <a:pt x="16" y="0"/>
                  <a:pt x="16" y="0"/>
                  <a:pt x="16" y="0"/>
                </a:cubicBezTo>
                <a:cubicBezTo>
                  <a:pt x="7" y="0"/>
                  <a:pt x="0" y="7"/>
                  <a:pt x="0" y="16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150"/>
                  <a:pt x="7" y="157"/>
                  <a:pt x="16" y="157"/>
                </a:cubicBezTo>
                <a:cubicBezTo>
                  <a:pt x="208" y="157"/>
                  <a:pt x="208" y="157"/>
                  <a:pt x="208" y="157"/>
                </a:cubicBezTo>
                <a:cubicBezTo>
                  <a:pt x="216" y="157"/>
                  <a:pt x="224" y="150"/>
                  <a:pt x="224" y="141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7"/>
                  <a:pt x="216" y="0"/>
                  <a:pt x="208" y="0"/>
                </a:cubicBezTo>
                <a:moveTo>
                  <a:pt x="112" y="151"/>
                </a:moveTo>
                <a:cubicBezTo>
                  <a:pt x="109" y="151"/>
                  <a:pt x="107" y="149"/>
                  <a:pt x="107" y="146"/>
                </a:cubicBezTo>
                <a:cubicBezTo>
                  <a:pt x="107" y="143"/>
                  <a:pt x="109" y="141"/>
                  <a:pt x="112" y="141"/>
                </a:cubicBezTo>
                <a:cubicBezTo>
                  <a:pt x="115" y="141"/>
                  <a:pt x="117" y="143"/>
                  <a:pt x="117" y="146"/>
                </a:cubicBezTo>
                <a:cubicBezTo>
                  <a:pt x="117" y="149"/>
                  <a:pt x="115" y="151"/>
                  <a:pt x="112" y="151"/>
                </a:cubicBezTo>
                <a:moveTo>
                  <a:pt x="210" y="133"/>
                </a:moveTo>
                <a:cubicBezTo>
                  <a:pt x="14" y="133"/>
                  <a:pt x="14" y="133"/>
                  <a:pt x="14" y="133"/>
                </a:cubicBezTo>
                <a:cubicBezTo>
                  <a:pt x="14" y="15"/>
                  <a:pt x="14" y="15"/>
                  <a:pt x="14" y="15"/>
                </a:cubicBezTo>
                <a:cubicBezTo>
                  <a:pt x="210" y="15"/>
                  <a:pt x="210" y="15"/>
                  <a:pt x="210" y="15"/>
                </a:cubicBezTo>
                <a:lnTo>
                  <a:pt x="210" y="133"/>
                </a:lnTo>
                <a:close/>
                <a:moveTo>
                  <a:pt x="154" y="188"/>
                </a:moveTo>
                <a:cubicBezTo>
                  <a:pt x="154" y="196"/>
                  <a:pt x="154" y="196"/>
                  <a:pt x="154" y="196"/>
                </a:cubicBezTo>
                <a:cubicBezTo>
                  <a:pt x="69" y="196"/>
                  <a:pt x="69" y="196"/>
                  <a:pt x="69" y="196"/>
                </a:cubicBezTo>
                <a:cubicBezTo>
                  <a:pt x="69" y="188"/>
                  <a:pt x="69" y="188"/>
                  <a:pt x="69" y="188"/>
                </a:cubicBezTo>
                <a:cubicBezTo>
                  <a:pt x="69" y="188"/>
                  <a:pt x="92" y="188"/>
                  <a:pt x="92" y="171"/>
                </a:cubicBezTo>
                <a:cubicBezTo>
                  <a:pt x="92" y="161"/>
                  <a:pt x="92" y="161"/>
                  <a:pt x="92" y="161"/>
                </a:cubicBezTo>
                <a:cubicBezTo>
                  <a:pt x="131" y="161"/>
                  <a:pt x="131" y="161"/>
                  <a:pt x="131" y="161"/>
                </a:cubicBezTo>
                <a:cubicBezTo>
                  <a:pt x="131" y="171"/>
                  <a:pt x="131" y="171"/>
                  <a:pt x="131" y="171"/>
                </a:cubicBezTo>
                <a:cubicBezTo>
                  <a:pt x="131" y="188"/>
                  <a:pt x="154" y="188"/>
                  <a:pt x="154" y="188"/>
                </a:cubicBezTo>
                <a:moveTo>
                  <a:pt x="113" y="73"/>
                </a:moveTo>
                <a:cubicBezTo>
                  <a:pt x="140" y="46"/>
                  <a:pt x="140" y="46"/>
                  <a:pt x="140" y="46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13" y="86"/>
                  <a:pt x="113" y="86"/>
                  <a:pt x="113" y="86"/>
                </a:cubicBezTo>
                <a:cubicBezTo>
                  <a:pt x="99" y="72"/>
                  <a:pt x="99" y="72"/>
                  <a:pt x="99" y="72"/>
                </a:cubicBezTo>
                <a:cubicBezTo>
                  <a:pt x="106" y="65"/>
                  <a:pt x="106" y="65"/>
                  <a:pt x="106" y="65"/>
                </a:cubicBezTo>
                <a:lnTo>
                  <a:pt x="113" y="73"/>
                </a:lnTo>
                <a:close/>
                <a:moveTo>
                  <a:pt x="77" y="70"/>
                </a:moveTo>
                <a:cubicBezTo>
                  <a:pt x="77" y="52"/>
                  <a:pt x="92" y="37"/>
                  <a:pt x="111" y="37"/>
                </a:cubicBezTo>
                <a:cubicBezTo>
                  <a:pt x="120" y="37"/>
                  <a:pt x="128" y="40"/>
                  <a:pt x="134" y="46"/>
                </a:cubicBezTo>
                <a:cubicBezTo>
                  <a:pt x="127" y="53"/>
                  <a:pt x="127" y="53"/>
                  <a:pt x="127" y="53"/>
                </a:cubicBezTo>
                <a:cubicBezTo>
                  <a:pt x="123" y="49"/>
                  <a:pt x="117" y="46"/>
                  <a:pt x="111" y="46"/>
                </a:cubicBezTo>
                <a:cubicBezTo>
                  <a:pt x="97" y="46"/>
                  <a:pt x="87" y="57"/>
                  <a:pt x="87" y="70"/>
                </a:cubicBezTo>
                <a:cubicBezTo>
                  <a:pt x="87" y="84"/>
                  <a:pt x="97" y="94"/>
                  <a:pt x="111" y="94"/>
                </a:cubicBezTo>
                <a:cubicBezTo>
                  <a:pt x="124" y="94"/>
                  <a:pt x="134" y="84"/>
                  <a:pt x="135" y="71"/>
                </a:cubicBezTo>
                <a:cubicBezTo>
                  <a:pt x="143" y="62"/>
                  <a:pt x="143" y="62"/>
                  <a:pt x="143" y="62"/>
                </a:cubicBezTo>
                <a:cubicBezTo>
                  <a:pt x="144" y="65"/>
                  <a:pt x="144" y="68"/>
                  <a:pt x="144" y="70"/>
                </a:cubicBezTo>
                <a:cubicBezTo>
                  <a:pt x="144" y="89"/>
                  <a:pt x="129" y="104"/>
                  <a:pt x="111" y="104"/>
                </a:cubicBezTo>
                <a:cubicBezTo>
                  <a:pt x="92" y="104"/>
                  <a:pt x="77" y="89"/>
                  <a:pt x="77" y="70"/>
                </a:cubicBezTo>
              </a:path>
            </a:pathLst>
          </a:custGeom>
          <a:solidFill>
            <a:srgbClr val="5F85B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srgbClr val="415364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16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3944" y="-525236"/>
            <a:ext cx="10644539" cy="2572735"/>
          </a:xfrm>
          <a:prstGeom prst="rect">
            <a:avLst/>
          </a:prstGeom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2573081" y="234069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 smtClean="0">
                <a:solidFill>
                  <a:schemeClr val="bg1"/>
                </a:solidFill>
              </a:rPr>
              <a:t>Investimenti e Liquidità</a:t>
            </a:r>
            <a:endParaRPr lang="it-IT" sz="1600" b="1" baseline="30000" dirty="0">
              <a:solidFill>
                <a:schemeClr val="bg1"/>
              </a:solidFill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07433" y="1933801"/>
            <a:ext cx="2858627" cy="2590496"/>
            <a:chOff x="3490851" y="2172458"/>
            <a:chExt cx="2858627" cy="2590496"/>
          </a:xfrm>
        </p:grpSpPr>
        <p:pic>
          <p:nvPicPr>
            <p:cNvPr id="29" name="Immagine 2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90851" y="2172458"/>
              <a:ext cx="2858627" cy="2590496"/>
            </a:xfrm>
            <a:prstGeom prst="rect">
              <a:avLst/>
            </a:prstGeom>
          </p:spPr>
        </p:pic>
        <p:sp>
          <p:nvSpPr>
            <p:cNvPr id="45" name="Rettangolo 44"/>
            <p:cNvSpPr/>
            <p:nvPr/>
          </p:nvSpPr>
          <p:spPr>
            <a:xfrm>
              <a:off x="4084506" y="2727188"/>
              <a:ext cx="1678793" cy="12464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05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Credito </a:t>
              </a:r>
              <a:endParaRPr lang="it-IT" sz="10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050" b="1" u="sng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Acquirente</a:t>
              </a:r>
              <a:endParaRPr lang="it-IT" sz="105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puoi aumentare la competitività della tua impresa offrendo al tuo cliente linee di credito per acquistare beni e servizi e per finanziare l'esecuzione di lavori.</a:t>
              </a:r>
              <a:endParaRPr lang="it-IT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Segnaposto piè di pagina 3"/>
          <p:cNvSpPr txBox="1">
            <a:spLocks/>
          </p:cNvSpPr>
          <p:nvPr/>
        </p:nvSpPr>
        <p:spPr>
          <a:xfrm>
            <a:off x="2963624" y="4778489"/>
            <a:ext cx="3096933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Presentation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35227" y="1858841"/>
            <a:ext cx="228480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costruire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tuo percorso di crescita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grazie a garanzie </a:t>
            </a:r>
            <a:r>
              <a:rPr lang="it-IT" sz="1200" dirty="0" smtClean="0">
                <a:solidFill>
                  <a:srgbClr val="40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1200" b="1" dirty="0" smtClean="0">
                <a:solidFill>
                  <a:srgbClr val="40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200" b="1" dirty="0">
                <a:solidFill>
                  <a:srgbClr val="40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accedere più facilmente a linee di </a:t>
            </a:r>
            <a:r>
              <a:rPr lang="it-IT" sz="1200" b="1" dirty="0" smtClean="0">
                <a:solidFill>
                  <a:srgbClr val="40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credito</a:t>
            </a:r>
            <a:r>
              <a:rPr lang="it-IT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SACE trovi 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partner solido </a:t>
            </a:r>
            <a:r>
              <a:rPr lang="it-IT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assicurare i tuoi investimenti dai rischi </a:t>
            </a:r>
            <a:r>
              <a:rPr lang="it-IT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politici </a:t>
            </a:r>
            <a:r>
              <a:rPr lang="it-IT" sz="1200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nonchè</a:t>
            </a:r>
            <a:r>
              <a:rPr lang="it-IT" sz="1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monetizzare i tuoi crediti </a:t>
            </a:r>
            <a:r>
              <a:rPr lang="it-IT" sz="12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attraverso il factoring.</a:t>
            </a:r>
            <a:endParaRPr lang="it-IT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4941245" y="1826243"/>
            <a:ext cx="2858627" cy="2590496"/>
            <a:chOff x="4937677" y="1332049"/>
            <a:chExt cx="2858627" cy="2590496"/>
          </a:xfrm>
        </p:grpSpPr>
        <p:pic>
          <p:nvPicPr>
            <p:cNvPr id="32" name="Immagine 3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937677" y="1332049"/>
              <a:ext cx="2858627" cy="2590496"/>
            </a:xfrm>
            <a:prstGeom prst="rect">
              <a:avLst/>
            </a:prstGeom>
          </p:spPr>
        </p:pic>
        <p:sp>
          <p:nvSpPr>
            <p:cNvPr id="16" name="Rettangolo 15"/>
            <p:cNvSpPr/>
            <p:nvPr/>
          </p:nvSpPr>
          <p:spPr>
            <a:xfrm>
              <a:off x="5627971" y="1858841"/>
              <a:ext cx="1469291" cy="1308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2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Garanzie Obbligazioni</a:t>
              </a:r>
            </a:p>
            <a:p>
              <a:pPr algn="ctr"/>
              <a:endPara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puoi garantire anche finanziamenti erogati in forma di prestiti obbligazionari e accedere a piattaforme di </a:t>
              </a:r>
              <a:r>
                <a:rPr lang="it-IT" sz="8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alternative </a:t>
              </a:r>
              <a:r>
                <a:rPr lang="it-IT" sz="800" i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finance</a:t>
              </a:r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t-IT" sz="8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uppo 16"/>
          <p:cNvGrpSpPr/>
          <p:nvPr/>
        </p:nvGrpSpPr>
        <p:grpSpPr>
          <a:xfrm>
            <a:off x="3455927" y="2626488"/>
            <a:ext cx="3012703" cy="2748431"/>
            <a:chOff x="2317598" y="1326027"/>
            <a:chExt cx="3012703" cy="2748431"/>
          </a:xfrm>
        </p:grpSpPr>
        <p:pic>
          <p:nvPicPr>
            <p:cNvPr id="18" name="Immagine 1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7598" y="1326027"/>
              <a:ext cx="3012703" cy="2748431"/>
            </a:xfrm>
            <a:prstGeom prst="rect">
              <a:avLst/>
            </a:prstGeom>
          </p:spPr>
        </p:pic>
        <p:sp>
          <p:nvSpPr>
            <p:cNvPr id="19" name="Rettangolo 18"/>
            <p:cNvSpPr/>
            <p:nvPr/>
          </p:nvSpPr>
          <p:spPr>
            <a:xfrm>
              <a:off x="2889191" y="1911938"/>
              <a:ext cx="1851099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Garanzie </a:t>
              </a:r>
            </a:p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Finanziamenti</a:t>
              </a:r>
            </a:p>
            <a:p>
              <a:pPr algn="ctr"/>
              <a:endPara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puoi accedere più facilmente a finanziamenti e a linee di credito per </a:t>
              </a: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supportare la tua </a:t>
              </a: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crescita </a:t>
              </a: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internazionale.</a:t>
              </a:r>
              <a:endParaRPr lang="it-IT" sz="90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uppo 19"/>
          <p:cNvGrpSpPr/>
          <p:nvPr/>
        </p:nvGrpSpPr>
        <p:grpSpPr>
          <a:xfrm>
            <a:off x="6290333" y="2569834"/>
            <a:ext cx="3012703" cy="2748431"/>
            <a:chOff x="5146182" y="1315610"/>
            <a:chExt cx="3012703" cy="2748431"/>
          </a:xfrm>
        </p:grpSpPr>
        <p:pic>
          <p:nvPicPr>
            <p:cNvPr id="21" name="Immagine 2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46182" y="1315610"/>
              <a:ext cx="3012703" cy="2748431"/>
            </a:xfrm>
            <a:prstGeom prst="rect">
              <a:avLst/>
            </a:prstGeom>
          </p:spPr>
        </p:pic>
        <p:sp>
          <p:nvSpPr>
            <p:cNvPr id="22" name="Rettangolo 21"/>
            <p:cNvSpPr/>
            <p:nvPr/>
          </p:nvSpPr>
          <p:spPr>
            <a:xfrm>
              <a:off x="5908371" y="1911938"/>
              <a:ext cx="1496101" cy="13696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Investimenti Protetti</a:t>
              </a:r>
            </a:p>
            <a:p>
              <a:pPr algn="ctr"/>
              <a:endParaRPr lang="it-IT" sz="7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puoi assicurare il rischio di perdita del tuo capitale degli interessi e degli utili derivanti da eventi di natura </a:t>
              </a: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politica.</a:t>
              </a:r>
              <a:endParaRPr lang="it-IT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uppo 22"/>
          <p:cNvGrpSpPr/>
          <p:nvPr/>
        </p:nvGrpSpPr>
        <p:grpSpPr>
          <a:xfrm>
            <a:off x="3393213" y="973798"/>
            <a:ext cx="3012703" cy="2748431"/>
            <a:chOff x="-481395" y="1341841"/>
            <a:chExt cx="3012703" cy="2748431"/>
          </a:xfrm>
        </p:grpSpPr>
        <p:pic>
          <p:nvPicPr>
            <p:cNvPr id="24" name="Immagine 2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-481395" y="1341841"/>
              <a:ext cx="3012703" cy="2748431"/>
            </a:xfrm>
            <a:prstGeom prst="rect">
              <a:avLst/>
            </a:prstGeom>
          </p:spPr>
        </p:pic>
        <p:sp>
          <p:nvSpPr>
            <p:cNvPr id="25" name="Rettangolo 24"/>
            <p:cNvSpPr/>
            <p:nvPr/>
          </p:nvSpPr>
          <p:spPr>
            <a:xfrm>
              <a:off x="336408" y="1930339"/>
              <a:ext cx="1377096" cy="13465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"/>
                </a:rPr>
                <a:t>Factoring</a:t>
              </a:r>
            </a:p>
            <a:p>
              <a:pPr algn="ctr"/>
              <a:r>
                <a:rPr lang="it-IT" sz="11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"/>
                </a:rPr>
                <a:t>Digitale</a:t>
              </a:r>
              <a:endParaRPr lang="it-IT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it-IT" sz="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puoi trasformare i tuoi crediti in liquidità ed ottenere maggiori risorse finanziarie da dedicare al tuo business</a:t>
              </a:r>
              <a:r>
                <a:rPr lang="it-IT" sz="1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t-IT" sz="1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6" name="Immagin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54770" y="1609413"/>
              <a:ext cx="363276" cy="363276"/>
            </a:xfrm>
            <a:prstGeom prst="rect">
              <a:avLst/>
            </a:prstGeom>
          </p:spPr>
        </p:pic>
      </p:grpSp>
      <p:grpSp>
        <p:nvGrpSpPr>
          <p:cNvPr id="27" name="Gruppo 26"/>
          <p:cNvGrpSpPr/>
          <p:nvPr/>
        </p:nvGrpSpPr>
        <p:grpSpPr>
          <a:xfrm>
            <a:off x="6318438" y="927122"/>
            <a:ext cx="3012703" cy="2748431"/>
            <a:chOff x="6582120" y="2138956"/>
            <a:chExt cx="3012703" cy="2748431"/>
          </a:xfrm>
        </p:grpSpPr>
        <p:pic>
          <p:nvPicPr>
            <p:cNvPr id="28" name="Immagine 2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582120" y="2138956"/>
              <a:ext cx="3012703" cy="2748431"/>
            </a:xfrm>
            <a:prstGeom prst="rect">
              <a:avLst/>
            </a:prstGeom>
          </p:spPr>
        </p:pic>
        <p:sp>
          <p:nvSpPr>
            <p:cNvPr id="30" name="Rettangolo 29">
              <a:extLst>
                <a:ext uri="{FF2B5EF4-FFF2-40B4-BE49-F238E27FC236}">
                  <a16:creationId xmlns:a16="http://schemas.microsoft.com/office/drawing/2014/main" xmlns="" id="{2ED9DF59-BFC1-4098-B764-E372DA860D3C}"/>
                </a:ext>
              </a:extLst>
            </p:cNvPr>
            <p:cNvSpPr/>
            <p:nvPr/>
          </p:nvSpPr>
          <p:spPr>
            <a:xfrm>
              <a:off x="7223664" y="2709824"/>
              <a:ext cx="1696769" cy="1354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Garanzie </a:t>
              </a:r>
            </a:p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Finanziarie di </a:t>
              </a:r>
            </a:p>
            <a:p>
              <a:pPr algn="ctr"/>
              <a:r>
                <a:rPr lang="it-IT" sz="1100" b="1" u="sng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breve termine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 noi le piccole e medie imprese italiane possono avere accesso immediato a linee di liquidità per affrontare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l’emergenza</a:t>
              </a:r>
            </a:p>
            <a:p>
              <a:pPr algn="ctr"/>
              <a:r>
                <a:rPr lang="it-IT" sz="8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COVID-19</a:t>
              </a:r>
              <a:r>
                <a:rPr lang="it-IT" sz="9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it-IT" sz="1100" b="0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5655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3946" y="-519805"/>
            <a:ext cx="10644539" cy="2572735"/>
          </a:xfrm>
          <a:prstGeom prst="rect">
            <a:avLst/>
          </a:prstGeom>
        </p:spPr>
      </p:pic>
      <p:sp>
        <p:nvSpPr>
          <p:cNvPr id="7" name="Titolo 4"/>
          <p:cNvSpPr txBox="1">
            <a:spLocks/>
          </p:cNvSpPr>
          <p:nvPr/>
        </p:nvSpPr>
        <p:spPr>
          <a:xfrm>
            <a:off x="2573081" y="234069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Cauzioni e </a:t>
            </a:r>
            <a:r>
              <a:rPr lang="it-IT" sz="2400" b="1" dirty="0" smtClean="0">
                <a:solidFill>
                  <a:schemeClr val="bg1"/>
                </a:solidFill>
              </a:rPr>
              <a:t>Fidejussioni</a:t>
            </a:r>
            <a:endParaRPr lang="it-IT" sz="2400" b="1" dirty="0">
              <a:solidFill>
                <a:schemeClr val="bg1"/>
              </a:solidFill>
            </a:endParaRPr>
          </a:p>
        </p:txBody>
      </p:sp>
      <p:pic>
        <p:nvPicPr>
          <p:cNvPr id="38" name="Immagin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5999" y="2718979"/>
            <a:ext cx="3475021" cy="3170195"/>
          </a:xfrm>
          <a:prstGeom prst="rect">
            <a:avLst/>
          </a:prstGeom>
        </p:spPr>
      </p:pic>
      <p:pic>
        <p:nvPicPr>
          <p:cNvPr id="39" name="Immagin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7159" y="2728153"/>
            <a:ext cx="3475021" cy="3170195"/>
          </a:xfrm>
          <a:prstGeom prst="rect">
            <a:avLst/>
          </a:prstGeom>
        </p:spPr>
      </p:pic>
      <p:pic>
        <p:nvPicPr>
          <p:cNvPr id="41" name="Immagin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6660" y="1780483"/>
            <a:ext cx="3475021" cy="3170195"/>
          </a:xfrm>
          <a:prstGeom prst="rect">
            <a:avLst/>
          </a:prstGeom>
        </p:spPr>
      </p:pic>
      <p:pic>
        <p:nvPicPr>
          <p:cNvPr id="42" name="Immagine 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809" y="848554"/>
            <a:ext cx="3475021" cy="3170195"/>
          </a:xfrm>
          <a:prstGeom prst="rect">
            <a:avLst/>
          </a:prstGeom>
        </p:spPr>
      </p:pic>
      <p:pic>
        <p:nvPicPr>
          <p:cNvPr id="43" name="Immagin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996" y="1780483"/>
            <a:ext cx="3475021" cy="3170195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5464266" y="3405861"/>
            <a:ext cx="1790131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 Fideiussorie</a:t>
            </a:r>
          </a:p>
          <a:p>
            <a:pPr algn="ctr"/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fornire le garanzie contrattuali richieste dai tuoi clienti per partecipare a gare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d’appalto in Italia e all'estero.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2081927" y="3343522"/>
            <a:ext cx="203002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Cauzioni </a:t>
            </a:r>
          </a:p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Appalti</a:t>
            </a:r>
          </a:p>
          <a:p>
            <a:pPr algn="ctr"/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garantire, in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fase di gara, la sottoscrizione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contratto e in fase di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firma, l’adempimento di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tutte le obbligazioni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previste dal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contratto.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ttangolo 21"/>
          <p:cNvSpPr/>
          <p:nvPr/>
        </p:nvSpPr>
        <p:spPr>
          <a:xfrm>
            <a:off x="3768906" y="2398963"/>
            <a:ext cx="195558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Cauzioni </a:t>
            </a:r>
          </a:p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Edilizia</a:t>
            </a:r>
          </a:p>
          <a:p>
            <a:pPr algn="ctr"/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assolvere l’obbligo di garantire al futuro acquirente la restituzione delle somme versate.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5406691" y="1459626"/>
            <a:ext cx="1926893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Cauzioni </a:t>
            </a:r>
          </a:p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Ambiente</a:t>
            </a:r>
          </a:p>
          <a:p>
            <a:pPr algn="ctr"/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garantire al Ministero dell’Ambiente o alle PP.AA. competenti la copertura di un eventuale danno ambientale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causato nell'esercizio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della tua attività.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7144235" y="2398963"/>
            <a:ext cx="174808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Cauzioni </a:t>
            </a:r>
          </a:p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Doganali</a:t>
            </a:r>
          </a:p>
          <a:p>
            <a:pPr algn="ctr"/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prestare specifiche fideiussioni alla Dogana per adempiere agli obblighi di garanzia derivanti dall’attività di import e export </a:t>
            </a: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merci.</a:t>
            </a:r>
            <a:endParaRPr lang="it-IT" sz="1000" b="0" i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241" y="1754619"/>
            <a:ext cx="264635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partecipare facilmente a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gare internazionali 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ottenere le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 contrattuali richieste dai committenti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Le nostre cauzioni sono accettate da beneficiari pubblici e privati permettono di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 immobilizzare denaro </a:t>
            </a:r>
            <a:r>
              <a:rPr lang="it-IT" sz="12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altre garanzie reali e </a:t>
            </a:r>
            <a:r>
              <a:rPr lang="it-IT" sz="1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liberare risorse finanziarie per sostenere la crescita aziendale.</a:t>
            </a:r>
            <a:endParaRPr lang="it-IT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magin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3007" y="1154821"/>
            <a:ext cx="265300" cy="265300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6099029" y="1146056"/>
            <a:ext cx="530844" cy="2587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4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8346" y="3032347"/>
            <a:ext cx="280052" cy="280052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2854368" y="3023950"/>
            <a:ext cx="504971" cy="2730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4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8552" y="2072873"/>
            <a:ext cx="280052" cy="280052"/>
          </a:xfrm>
          <a:prstGeom prst="rect">
            <a:avLst/>
          </a:prstGeom>
        </p:spPr>
      </p:pic>
      <p:sp>
        <p:nvSpPr>
          <p:cNvPr id="26" name="Rettangolo 25"/>
          <p:cNvSpPr/>
          <p:nvPr/>
        </p:nvSpPr>
        <p:spPr>
          <a:xfrm>
            <a:off x="4494574" y="2064476"/>
            <a:ext cx="504971" cy="2730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7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4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553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5496" y="-523467"/>
            <a:ext cx="10644539" cy="2572735"/>
          </a:xfrm>
          <a:prstGeom prst="rect">
            <a:avLst/>
          </a:prstGeom>
        </p:spPr>
      </p:pic>
      <p:sp>
        <p:nvSpPr>
          <p:cNvPr id="23" name="Segnaposto piè di pagina 3"/>
          <p:cNvSpPr txBox="1">
            <a:spLocks/>
          </p:cNvSpPr>
          <p:nvPr/>
        </p:nvSpPr>
        <p:spPr>
          <a:xfrm>
            <a:off x="3495256" y="4778489"/>
            <a:ext cx="3096933" cy="273844"/>
          </a:xfrm>
          <a:prstGeom prst="rect">
            <a:avLst/>
          </a:prstGeom>
        </p:spPr>
        <p:txBody>
          <a:bodyPr/>
          <a:lstStyle>
            <a:defPPr>
              <a:defRPr lang="it-IT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800" dirty="0">
                <a:solidFill>
                  <a:srgbClr val="74747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Corporate Presentation</a:t>
            </a:r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2573081" y="234069"/>
            <a:ext cx="6188147" cy="839817"/>
          </a:xfrm>
          <a:prstGeom prst="rect">
            <a:avLst/>
          </a:prstGeom>
        </p:spPr>
        <p:txBody>
          <a:bodyPr anchor="ctr"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400" b="1" dirty="0">
                <a:solidFill>
                  <a:schemeClr val="bg1"/>
                </a:solidFill>
              </a:rPr>
              <a:t>Assicurazione Crediti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8636" y="975968"/>
            <a:ext cx="4029805" cy="3651821"/>
          </a:xfrm>
          <a:prstGeom prst="rect">
            <a:avLst/>
          </a:prstGeom>
        </p:spPr>
      </p:pic>
      <p:sp>
        <p:nvSpPr>
          <p:cNvPr id="42" name="Rettangolo 41"/>
          <p:cNvSpPr/>
          <p:nvPr/>
        </p:nvSpPr>
        <p:spPr>
          <a:xfrm>
            <a:off x="2678088" y="1930034"/>
            <a:ext cx="1965702" cy="1163131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buClr>
                <a:schemeClr val="tx2"/>
              </a:buClr>
              <a:buSzPct val="130000"/>
            </a:pPr>
            <a:r>
              <a:rPr lang="it-IT" sz="1400" b="1" spc="-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Export UP</a:t>
            </a:r>
            <a:endParaRPr lang="it-IT" sz="14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  <a:buSzPct val="130000"/>
            </a:pPr>
            <a:endParaRPr lang="it-IT" sz="600" b="1" spc="-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Clr>
                <a:schemeClr val="tx2"/>
              </a:buClr>
              <a:buSzPct val="130000"/>
            </a:pP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assicurare i tuoi crediti in maniera totalmente digitale, proteggendo la tua impresa dal rischio di insolvenza e offrendo dilazioni </a:t>
            </a:r>
          </a:p>
          <a:p>
            <a:pPr algn="ctr">
              <a:buClr>
                <a:schemeClr val="tx2"/>
              </a:buClr>
              <a:buSzPct val="130000"/>
            </a:pP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pagamento competitive </a:t>
            </a:r>
          </a:p>
          <a:p>
            <a:pPr algn="ctr">
              <a:buClr>
                <a:schemeClr val="tx2"/>
              </a:buClr>
              <a:buSzPct val="130000"/>
            </a:pPr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tuoi clienti esteri. </a:t>
            </a: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10625" y="2126612"/>
            <a:ext cx="4029805" cy="3651821"/>
          </a:xfrm>
          <a:prstGeom prst="rect">
            <a:avLst/>
          </a:prstGeom>
        </p:spPr>
      </p:pic>
      <p:sp>
        <p:nvSpPr>
          <p:cNvPr id="47" name="Rettangolo 46"/>
          <p:cNvSpPr/>
          <p:nvPr/>
        </p:nvSpPr>
        <p:spPr>
          <a:xfrm>
            <a:off x="4717262" y="3016296"/>
            <a:ext cx="203416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Incassi </a:t>
            </a:r>
          </a:p>
          <a:p>
            <a:pPr algn="ctr"/>
            <a:r>
              <a:rPr lang="it-IT" sz="14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Sicuri</a:t>
            </a:r>
          </a:p>
          <a:p>
            <a:pPr algn="ctr"/>
            <a:endParaRPr lang="it-IT" sz="7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5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assicurare il tuo portafoglio crediti o, se sei già assicurato, richiedere una copertura aggiuntiva per le tue esigenze di business.</a:t>
            </a:r>
          </a:p>
        </p:txBody>
      </p:sp>
      <p:pic>
        <p:nvPicPr>
          <p:cNvPr id="114" name="Immagine 1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4325" y="975968"/>
            <a:ext cx="4029805" cy="3651821"/>
          </a:xfrm>
          <a:prstGeom prst="rect">
            <a:avLst/>
          </a:prstGeom>
        </p:spPr>
      </p:pic>
      <p:sp>
        <p:nvSpPr>
          <p:cNvPr id="115" name="Rettangolo 114"/>
          <p:cNvSpPr/>
          <p:nvPr/>
        </p:nvSpPr>
        <p:spPr>
          <a:xfrm>
            <a:off x="6775020" y="1987738"/>
            <a:ext cx="1948414" cy="119858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Recupero </a:t>
            </a:r>
          </a:p>
          <a:p>
            <a:pPr algn="ctr"/>
            <a:r>
              <a:rPr lang="it-I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Crediti</a:t>
            </a:r>
            <a:endParaRPr lang="it-I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it-IT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recuperare i tuoi crediti insoluti ovunque si trovi il tuo debitore. Gestiamo per te tutte le attività stragiudiziali, giudiziali e le procedure concorsuali.</a:t>
            </a:r>
          </a:p>
        </p:txBody>
      </p:sp>
      <p:sp>
        <p:nvSpPr>
          <p:cNvPr id="5" name="Rettangolo 4"/>
          <p:cNvSpPr/>
          <p:nvPr/>
        </p:nvSpPr>
        <p:spPr>
          <a:xfrm>
            <a:off x="-1879" y="1894033"/>
            <a:ext cx="2458393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noi puoi proteggerti dal </a:t>
            </a:r>
            <a:r>
              <a:rPr lang="it-IT" sz="12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rischio di insolvenza</a:t>
            </a:r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 </a:t>
            </a:r>
            <a:r>
              <a:rPr lang="it-IT" sz="12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offrire dilazioni di pagamento </a:t>
            </a:r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tuoi clienti esteri rendendo più competitivi i tuoi prodotti e servizi. </a:t>
            </a:r>
            <a:r>
              <a:rPr lang="it-IT" sz="12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Assicuriamo il tuo intero portafoglio</a:t>
            </a:r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clienti o la tua</a:t>
            </a:r>
            <a:r>
              <a:rPr lang="it-IT" sz="12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singola commessa</a:t>
            </a:r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e </a:t>
            </a:r>
            <a:r>
              <a:rPr lang="it-IT" sz="12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recuperiamo i tuoi crediti</a:t>
            </a:r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ovunque si trovi il debitore.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9957" y="1195809"/>
            <a:ext cx="363276" cy="363276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379117" y="1213195"/>
            <a:ext cx="726887" cy="3542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5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2622" y="1201234"/>
            <a:ext cx="363276" cy="363276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7431782" y="1218620"/>
            <a:ext cx="726887" cy="35424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5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4860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083" y="1739210"/>
            <a:ext cx="2785373" cy="2541042"/>
          </a:xfrm>
          <a:prstGeom prst="rect">
            <a:avLst/>
          </a:prstGeom>
        </p:spPr>
      </p:pic>
      <p:pic>
        <p:nvPicPr>
          <p:cNvPr id="36" name="Immagin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4481" y="935993"/>
            <a:ext cx="2828072" cy="2579996"/>
          </a:xfrm>
          <a:prstGeom prst="rect">
            <a:avLst/>
          </a:prstGeom>
        </p:spPr>
      </p:pic>
      <p:pic>
        <p:nvPicPr>
          <p:cNvPr id="37" name="Immagin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5495" y="-520306"/>
            <a:ext cx="10644539" cy="2572735"/>
          </a:xfrm>
          <a:prstGeom prst="rect">
            <a:avLst/>
          </a:prstGeom>
        </p:spPr>
      </p:pic>
      <p:pic>
        <p:nvPicPr>
          <p:cNvPr id="31" name="Immagin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1805" y="2507254"/>
            <a:ext cx="2828072" cy="2579996"/>
          </a:xfrm>
          <a:prstGeom prst="rect">
            <a:avLst/>
          </a:prstGeom>
        </p:spPr>
      </p:pic>
      <p:pic>
        <p:nvPicPr>
          <p:cNvPr id="32" name="Immagin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934" y="1735645"/>
            <a:ext cx="2828072" cy="2579996"/>
          </a:xfrm>
          <a:prstGeom prst="rect">
            <a:avLst/>
          </a:prstGeom>
        </p:spPr>
      </p:pic>
      <p:sp>
        <p:nvSpPr>
          <p:cNvPr id="2" name="Rettangolo 1"/>
          <p:cNvSpPr/>
          <p:nvPr/>
        </p:nvSpPr>
        <p:spPr>
          <a:xfrm>
            <a:off x="464421" y="2468162"/>
            <a:ext cx="2354238" cy="4681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itolo 4"/>
          <p:cNvSpPr txBox="1">
            <a:spLocks/>
          </p:cNvSpPr>
          <p:nvPr/>
        </p:nvSpPr>
        <p:spPr>
          <a:xfrm>
            <a:off x="2456203" y="283948"/>
            <a:ext cx="6880302" cy="839817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0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t-IT" sz="2300" b="1" dirty="0" smtClean="0">
                <a:solidFill>
                  <a:schemeClr val="bg1"/>
                </a:solidFill>
              </a:rPr>
              <a:t>Supportiamo le imprese nella </a:t>
            </a:r>
            <a:r>
              <a:rPr lang="it-IT" sz="3200" b="1" dirty="0" smtClean="0">
                <a:solidFill>
                  <a:schemeClr val="bg1"/>
                </a:solidFill>
              </a:rPr>
              <a:t>ripartenza</a:t>
            </a:r>
            <a:r>
              <a:rPr lang="it-IT" sz="2300" b="1" dirty="0" smtClean="0">
                <a:solidFill>
                  <a:schemeClr val="bg1"/>
                </a:solidFill>
              </a:rPr>
              <a:t> economica: le misure per l’emergenza Covid19</a:t>
            </a:r>
            <a:endParaRPr lang="it-IT" sz="2300" b="1" dirty="0">
              <a:solidFill>
                <a:schemeClr val="bg1"/>
              </a:solidFill>
            </a:endParaRPr>
          </a:p>
        </p:txBody>
      </p:sp>
      <p:sp>
        <p:nvSpPr>
          <p:cNvPr id="211" name="Rettangolo 210">
            <a:extLst>
              <a:ext uri="{FF2B5EF4-FFF2-40B4-BE49-F238E27FC236}">
                <a16:creationId xmlns:a16="http://schemas.microsoft.com/office/drawing/2014/main" xmlns="" id="{588DFDBE-52EB-4121-9420-ABB0BD06375E}"/>
              </a:ext>
            </a:extLst>
          </p:cNvPr>
          <p:cNvSpPr/>
          <p:nvPr/>
        </p:nvSpPr>
        <p:spPr>
          <a:xfrm>
            <a:off x="4173962" y="2090155"/>
            <a:ext cx="1718630" cy="1457698"/>
          </a:xfrm>
          <a:prstGeom prst="rect">
            <a:avLst/>
          </a:prstGeom>
          <a:effectLst>
            <a:outerShdw blurRad="596900" dist="50800" dir="5400000" sx="107000" sy="107000" algn="ctr" rotWithShape="0">
              <a:schemeClr val="bg1">
                <a:alpha val="40000"/>
              </a:schemeClr>
            </a:outerShdw>
          </a:effectLst>
        </p:spPr>
        <p:txBody>
          <a:bodyPr wrap="square" lIns="36000" tIns="36000" rIns="36000" bIns="36000">
            <a:spAutoFit/>
          </a:bodyPr>
          <a:lstStyle/>
          <a:p>
            <a:pPr algn="ctr"/>
            <a:endParaRPr lang="it-IT" sz="1000" b="1" u="sng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Garanzia</a:t>
            </a:r>
          </a:p>
          <a:p>
            <a:pPr algn="ctr"/>
            <a:r>
              <a:rPr lang="it-IT" sz="105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Italia</a:t>
            </a:r>
          </a:p>
          <a:p>
            <a:pPr algn="ctr"/>
            <a:endParaRPr lang="it-IT" sz="5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 </a:t>
            </a:r>
          </a:p>
          <a:p>
            <a:pPr algn="ctr"/>
            <a:r>
              <a:rPr lang="it-IT" sz="9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controgarantite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dallo Stato emesse su finanziamenti  bancari a sostegno di</a:t>
            </a:r>
          </a:p>
          <a:p>
            <a:pPr algn="ctr"/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esigenze di capitale</a:t>
            </a:r>
          </a:p>
          <a:p>
            <a:pPr algn="ctr"/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Circolante.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ttangolo 23"/>
          <p:cNvSpPr/>
          <p:nvPr/>
        </p:nvSpPr>
        <p:spPr>
          <a:xfrm>
            <a:off x="267558" y="1626034"/>
            <a:ext cx="31329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nostro impegno per far ripartire l’Italia</a:t>
            </a:r>
          </a:p>
          <a:p>
            <a:endParaRPr lang="it-IT" sz="1400" dirty="0">
              <a:solidFill>
                <a:srgbClr val="415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4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sostenere concretamente il tessuto economico del nostro Paese, anche attraverso le misure previste nel Decreto Liquidità, abbiamo attivato un insieme di iniziative a sostegno di tutte le imprese italiane che si trovano a fronteggiare l’</a:t>
            </a:r>
            <a:r>
              <a:rPr lang="it-IT" sz="1400" b="1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emergenza Covid19</a:t>
            </a:r>
            <a:r>
              <a:rPr lang="it-IT" sz="14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sz="1400" b="1" dirty="0">
              <a:solidFill>
                <a:srgbClr val="415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1200" dirty="0">
              <a:solidFill>
                <a:srgbClr val="4154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</a:p>
          <a:p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  <a:p>
            <a:r>
              <a:rPr lang="it-IT" sz="1200" dirty="0">
                <a:solidFill>
                  <a:srgbClr val="4154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xmlns="" id="{AF4487E8-2FB1-4886-8691-BC7CBB68DB35}"/>
              </a:ext>
            </a:extLst>
          </p:cNvPr>
          <p:cNvSpPr/>
          <p:nvPr/>
        </p:nvSpPr>
        <p:spPr>
          <a:xfrm>
            <a:off x="5605198" y="3109637"/>
            <a:ext cx="1498688" cy="114992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Coperture</a:t>
            </a:r>
          </a:p>
          <a:p>
            <a:pPr algn="ctr"/>
            <a:r>
              <a:rPr lang="it-IT" sz="1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b="1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assicurative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linee 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credito </a:t>
            </a:r>
            <a:endParaRPr lang="it-IT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destinate 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acquirenti </a:t>
            </a:r>
            <a:endParaRPr lang="it-IT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esteri 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beni </a:t>
            </a:r>
            <a:endParaRPr lang="it-IT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servizi </a:t>
            </a:r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italiani.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AF4487E8-2FB1-4886-8691-BC7CBB68DB35}"/>
              </a:ext>
            </a:extLst>
          </p:cNvPr>
          <p:cNvSpPr/>
          <p:nvPr/>
        </p:nvSpPr>
        <p:spPr>
          <a:xfrm>
            <a:off x="6994295" y="2338645"/>
            <a:ext cx="1498688" cy="114992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Garanzie</a:t>
            </a:r>
          </a:p>
          <a:p>
            <a:pPr algn="ctr"/>
            <a:r>
              <a:rPr lang="it-IT" sz="1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finanziarie </a:t>
            </a: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supporto </a:t>
            </a: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it-IT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esportazioni </a:t>
            </a:r>
            <a:endParaRPr lang="it-IT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italiane</a:t>
            </a:r>
            <a:r>
              <a:rPr lang="it-IT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condizioni assicurative </a:t>
            </a:r>
            <a:endParaRPr lang="it-IT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favorevoli</a:t>
            </a:r>
            <a:r>
              <a:rPr lang="it-IT" sz="9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ttangolo 32">
            <a:extLst>
              <a:ext uri="{FF2B5EF4-FFF2-40B4-BE49-F238E27FC236}">
                <a16:creationId xmlns:a16="http://schemas.microsoft.com/office/drawing/2014/main" xmlns="" id="{588DFDBE-52EB-4121-9420-ABB0BD06375E}"/>
              </a:ext>
            </a:extLst>
          </p:cNvPr>
          <p:cNvSpPr/>
          <p:nvPr/>
        </p:nvSpPr>
        <p:spPr>
          <a:xfrm>
            <a:off x="5694476" y="1506702"/>
            <a:ext cx="1348083" cy="1149921"/>
          </a:xfrm>
          <a:prstGeom prst="rect">
            <a:avLst/>
          </a:prstGeom>
          <a:effectLst>
            <a:outerShdw blurRad="596900" dist="50800" dir="5400000" sx="107000" sy="107000" algn="ctr" rotWithShape="0">
              <a:schemeClr val="bg1">
                <a:alpha val="40000"/>
              </a:schemeClr>
            </a:outerShdw>
          </a:effectLst>
        </p:spPr>
        <p:txBody>
          <a:bodyPr wrap="square" lIns="36000" tIns="36000" rIns="36000" bIns="36000">
            <a:spAutoFit/>
          </a:bodyPr>
          <a:lstStyle/>
          <a:p>
            <a:pPr algn="ctr"/>
            <a:r>
              <a:rPr lang="it-IT" sz="1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Moratorie e </a:t>
            </a:r>
            <a:endParaRPr lang="it-IT" sz="1000" b="1" u="sng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1000" b="1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dilazioni di pagamento </a:t>
            </a: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consentire alle aziende maggiore supporto e </a:t>
            </a:r>
          </a:p>
          <a:p>
            <a:pPr algn="ctr"/>
            <a:r>
              <a:rPr lang="it-IT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flessibilità.</a:t>
            </a:r>
            <a:endParaRPr lang="it-IT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4281" y="1846198"/>
            <a:ext cx="309560" cy="309560"/>
          </a:xfrm>
          <a:prstGeom prst="rect">
            <a:avLst/>
          </a:prstGeom>
        </p:spPr>
      </p:pic>
      <p:sp>
        <p:nvSpPr>
          <p:cNvPr id="16" name="Rettangolo 15"/>
          <p:cNvSpPr/>
          <p:nvPr/>
        </p:nvSpPr>
        <p:spPr>
          <a:xfrm>
            <a:off x="4993442" y="1863584"/>
            <a:ext cx="619406" cy="30186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PRODOTTO </a:t>
            </a:r>
          </a:p>
          <a:p>
            <a:pPr>
              <a:buClr>
                <a:schemeClr val="tx2"/>
              </a:buClr>
              <a:buSzPct val="130000"/>
            </a:pPr>
            <a:r>
              <a:rPr lang="it-IT" sz="800" spc="-100" dirty="0">
                <a:solidFill>
                  <a:srgbClr val="0053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DIGITALE</a:t>
            </a:r>
            <a:endParaRPr lang="it-IT" sz="500" dirty="0">
              <a:solidFill>
                <a:srgbClr val="0053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240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9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TFPLAYOUTENABLED" val="0"/>
  <p:tag name="BTFPROTATION" val="27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a di Office">
  <a:themeElements>
    <a:clrScheme name="Personalizzat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13275</TotalTime>
  <Words>1907</Words>
  <Application>Microsoft Office PowerPoint</Application>
  <PresentationFormat>Presentazione su schermo (16:9)</PresentationFormat>
  <Paragraphs>395</Paragraphs>
  <Slides>16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8" baseType="lpstr">
      <vt:lpstr>Tema di Office</vt:lpstr>
      <vt:lpstr>Diapositiva think-cell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 di Microsoft Office</dc:creator>
  <cp:lastModifiedBy>Patrizia</cp:lastModifiedBy>
  <cp:revision>528</cp:revision>
  <cp:lastPrinted>2019-10-10T09:10:22Z</cp:lastPrinted>
  <dcterms:created xsi:type="dcterms:W3CDTF">2018-05-14T08:37:56Z</dcterms:created>
  <dcterms:modified xsi:type="dcterms:W3CDTF">2021-06-22T14:58:01Z</dcterms:modified>
</cp:coreProperties>
</file>